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97B1C95-20FE-4BBC-BA5A-CD51B0A2E59A}"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40492F-3988-4D51-8661-D6248D824816}" type="slidenum">
              <a:rPr lang="en-US" smtClean="0"/>
              <a:t>‹#›</a:t>
            </a:fld>
            <a:endParaRPr lang="en-US"/>
          </a:p>
        </p:txBody>
      </p:sp>
    </p:spTree>
    <p:extLst>
      <p:ext uri="{BB962C8B-B14F-4D97-AF65-F5344CB8AC3E}">
        <p14:creationId xmlns:p14="http://schemas.microsoft.com/office/powerpoint/2010/main" val="2270499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7B1C95-20FE-4BBC-BA5A-CD51B0A2E59A}"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40492F-3988-4D51-8661-D6248D824816}" type="slidenum">
              <a:rPr lang="en-US" smtClean="0"/>
              <a:t>‹#›</a:t>
            </a:fld>
            <a:endParaRPr lang="en-US"/>
          </a:p>
        </p:txBody>
      </p:sp>
    </p:spTree>
    <p:extLst>
      <p:ext uri="{BB962C8B-B14F-4D97-AF65-F5344CB8AC3E}">
        <p14:creationId xmlns:p14="http://schemas.microsoft.com/office/powerpoint/2010/main" val="3572236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7B1C95-20FE-4BBC-BA5A-CD51B0A2E59A}"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40492F-3988-4D51-8661-D6248D824816}" type="slidenum">
              <a:rPr lang="en-US" smtClean="0"/>
              <a:t>‹#›</a:t>
            </a:fld>
            <a:endParaRPr lang="en-US"/>
          </a:p>
        </p:txBody>
      </p:sp>
    </p:spTree>
    <p:extLst>
      <p:ext uri="{BB962C8B-B14F-4D97-AF65-F5344CB8AC3E}">
        <p14:creationId xmlns:p14="http://schemas.microsoft.com/office/powerpoint/2010/main" val="757324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7B1C95-20FE-4BBC-BA5A-CD51B0A2E59A}"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40492F-3988-4D51-8661-D6248D824816}" type="slidenum">
              <a:rPr lang="en-US" smtClean="0"/>
              <a:t>‹#›</a:t>
            </a:fld>
            <a:endParaRPr lang="en-US"/>
          </a:p>
        </p:txBody>
      </p:sp>
    </p:spTree>
    <p:extLst>
      <p:ext uri="{BB962C8B-B14F-4D97-AF65-F5344CB8AC3E}">
        <p14:creationId xmlns:p14="http://schemas.microsoft.com/office/powerpoint/2010/main" val="1224437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7B1C95-20FE-4BBC-BA5A-CD51B0A2E59A}"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40492F-3988-4D51-8661-D6248D824816}" type="slidenum">
              <a:rPr lang="en-US" smtClean="0"/>
              <a:t>‹#›</a:t>
            </a:fld>
            <a:endParaRPr lang="en-US"/>
          </a:p>
        </p:txBody>
      </p:sp>
    </p:spTree>
    <p:extLst>
      <p:ext uri="{BB962C8B-B14F-4D97-AF65-F5344CB8AC3E}">
        <p14:creationId xmlns:p14="http://schemas.microsoft.com/office/powerpoint/2010/main" val="3117721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97B1C95-20FE-4BBC-BA5A-CD51B0A2E59A}"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40492F-3988-4D51-8661-D6248D824816}" type="slidenum">
              <a:rPr lang="en-US" smtClean="0"/>
              <a:t>‹#›</a:t>
            </a:fld>
            <a:endParaRPr lang="en-US"/>
          </a:p>
        </p:txBody>
      </p:sp>
    </p:spTree>
    <p:extLst>
      <p:ext uri="{BB962C8B-B14F-4D97-AF65-F5344CB8AC3E}">
        <p14:creationId xmlns:p14="http://schemas.microsoft.com/office/powerpoint/2010/main" val="3079365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97B1C95-20FE-4BBC-BA5A-CD51B0A2E59A}" type="datetimeFigureOut">
              <a:rPr lang="en-US" smtClean="0"/>
              <a:t>4/13/2020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40492F-3988-4D51-8661-D6248D824816}" type="slidenum">
              <a:rPr lang="en-US" smtClean="0"/>
              <a:t>‹#›</a:t>
            </a:fld>
            <a:endParaRPr lang="en-US"/>
          </a:p>
        </p:txBody>
      </p:sp>
    </p:spTree>
    <p:extLst>
      <p:ext uri="{BB962C8B-B14F-4D97-AF65-F5344CB8AC3E}">
        <p14:creationId xmlns:p14="http://schemas.microsoft.com/office/powerpoint/2010/main" val="2526056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97B1C95-20FE-4BBC-BA5A-CD51B0A2E59A}" type="datetimeFigureOut">
              <a:rPr lang="en-US" smtClean="0"/>
              <a:t>4/13/2020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40492F-3988-4D51-8661-D6248D824816}" type="slidenum">
              <a:rPr lang="en-US" smtClean="0"/>
              <a:t>‹#›</a:t>
            </a:fld>
            <a:endParaRPr lang="en-US"/>
          </a:p>
        </p:txBody>
      </p:sp>
    </p:spTree>
    <p:extLst>
      <p:ext uri="{BB962C8B-B14F-4D97-AF65-F5344CB8AC3E}">
        <p14:creationId xmlns:p14="http://schemas.microsoft.com/office/powerpoint/2010/main" val="1884582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7B1C95-20FE-4BBC-BA5A-CD51B0A2E59A}" type="datetimeFigureOut">
              <a:rPr lang="en-US" smtClean="0"/>
              <a:t>4/13/2020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40492F-3988-4D51-8661-D6248D824816}" type="slidenum">
              <a:rPr lang="en-US" smtClean="0"/>
              <a:t>‹#›</a:t>
            </a:fld>
            <a:endParaRPr lang="en-US"/>
          </a:p>
        </p:txBody>
      </p:sp>
    </p:spTree>
    <p:extLst>
      <p:ext uri="{BB962C8B-B14F-4D97-AF65-F5344CB8AC3E}">
        <p14:creationId xmlns:p14="http://schemas.microsoft.com/office/powerpoint/2010/main" val="591559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7B1C95-20FE-4BBC-BA5A-CD51B0A2E59A}"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40492F-3988-4D51-8661-D6248D824816}" type="slidenum">
              <a:rPr lang="en-US" smtClean="0"/>
              <a:t>‹#›</a:t>
            </a:fld>
            <a:endParaRPr lang="en-US"/>
          </a:p>
        </p:txBody>
      </p:sp>
    </p:spTree>
    <p:extLst>
      <p:ext uri="{BB962C8B-B14F-4D97-AF65-F5344CB8AC3E}">
        <p14:creationId xmlns:p14="http://schemas.microsoft.com/office/powerpoint/2010/main" val="1534214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7B1C95-20FE-4BBC-BA5A-CD51B0A2E59A}"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40492F-3988-4D51-8661-D6248D824816}" type="slidenum">
              <a:rPr lang="en-US" smtClean="0"/>
              <a:t>‹#›</a:t>
            </a:fld>
            <a:endParaRPr lang="en-US"/>
          </a:p>
        </p:txBody>
      </p:sp>
    </p:spTree>
    <p:extLst>
      <p:ext uri="{BB962C8B-B14F-4D97-AF65-F5344CB8AC3E}">
        <p14:creationId xmlns:p14="http://schemas.microsoft.com/office/powerpoint/2010/main" val="3419618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7B1C95-20FE-4BBC-BA5A-CD51B0A2E59A}" type="datetimeFigureOut">
              <a:rPr lang="en-US" smtClean="0"/>
              <a:t>4/13/2020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40492F-3988-4D51-8661-D6248D824816}" type="slidenum">
              <a:rPr lang="en-US" smtClean="0"/>
              <a:t>‹#›</a:t>
            </a:fld>
            <a:endParaRPr lang="en-US"/>
          </a:p>
        </p:txBody>
      </p:sp>
    </p:spTree>
    <p:extLst>
      <p:ext uri="{BB962C8B-B14F-4D97-AF65-F5344CB8AC3E}">
        <p14:creationId xmlns:p14="http://schemas.microsoft.com/office/powerpoint/2010/main" val="17719869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3026556"/>
          </a:xfrm>
        </p:spPr>
        <p:txBody>
          <a:bodyPr>
            <a:normAutofit fontScale="90000"/>
          </a:bodyPr>
          <a:lstStyle/>
          <a:p>
            <a:r>
              <a:rPr lang="en-US" b="1" dirty="0" smtClean="0"/>
              <a:t/>
            </a:r>
            <a:br>
              <a:rPr lang="en-US" b="1" dirty="0" smtClean="0"/>
            </a:br>
            <a:r>
              <a:rPr lang="en-US" b="1" dirty="0"/>
              <a:t/>
            </a:r>
            <a:br>
              <a:rPr lang="en-US" b="1" dirty="0"/>
            </a:br>
            <a:r>
              <a:rPr lang="en-US" b="1" dirty="0" smtClean="0">
                <a:latin typeface="Cambria" panose="02040503050406030204" pitchFamily="18" charset="0"/>
              </a:rPr>
              <a:t>POPULATION </a:t>
            </a:r>
            <a:r>
              <a:rPr lang="en-US" b="1" dirty="0">
                <a:latin typeface="Cambria" panose="02040503050406030204" pitchFamily="18" charset="0"/>
              </a:rPr>
              <a:t>GENETICS</a:t>
            </a:r>
            <a:r>
              <a:rPr lang="en-US" dirty="0"/>
              <a:t/>
            </a:r>
            <a:br>
              <a:rPr lang="en-US" dirty="0"/>
            </a:br>
            <a:endParaRPr lang="en-US" dirty="0"/>
          </a:p>
        </p:txBody>
      </p:sp>
    </p:spTree>
    <p:extLst>
      <p:ext uri="{BB962C8B-B14F-4D97-AF65-F5344CB8AC3E}">
        <p14:creationId xmlns:p14="http://schemas.microsoft.com/office/powerpoint/2010/main" val="2502960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18866"/>
            <a:ext cx="10515600" cy="5358097"/>
          </a:xfrm>
        </p:spPr>
        <p:txBody>
          <a:bodyPr/>
          <a:lstStyle/>
          <a:p>
            <a:r>
              <a:rPr lang="en-US" dirty="0">
                <a:solidFill>
                  <a:srgbClr val="FF0000"/>
                </a:solidFill>
                <a:latin typeface="Cambria" panose="02040503050406030204" pitchFamily="18" charset="0"/>
              </a:rPr>
              <a:t>Consider another population </a:t>
            </a:r>
            <a:r>
              <a:rPr lang="en-US" dirty="0">
                <a:latin typeface="Cambria" panose="02040503050406030204" pitchFamily="18" charset="0"/>
              </a:rPr>
              <a:t>in which:</a:t>
            </a:r>
          </a:p>
          <a:p>
            <a:pPr lvl="0"/>
            <a:r>
              <a:rPr lang="en-US" dirty="0">
                <a:latin typeface="Cambria" panose="02040503050406030204" pitchFamily="18" charset="0"/>
              </a:rPr>
              <a:t>Tasters = 20% = TT / </a:t>
            </a:r>
            <a:r>
              <a:rPr lang="en-US" dirty="0" err="1">
                <a:latin typeface="Cambria" panose="02040503050406030204" pitchFamily="18" charset="0"/>
              </a:rPr>
              <a:t>Tt</a:t>
            </a:r>
            <a:endParaRPr lang="en-US" dirty="0">
              <a:latin typeface="Cambria" panose="02040503050406030204" pitchFamily="18" charset="0"/>
            </a:endParaRPr>
          </a:p>
          <a:p>
            <a:pPr lvl="0"/>
            <a:r>
              <a:rPr lang="en-US" dirty="0">
                <a:latin typeface="Cambria" panose="02040503050406030204" pitchFamily="18" charset="0"/>
              </a:rPr>
              <a:t>Homozygous non-tasters = 80 % = </a:t>
            </a:r>
            <a:r>
              <a:rPr lang="en-US" dirty="0" err="1">
                <a:latin typeface="Cambria" panose="02040503050406030204" pitchFamily="18" charset="0"/>
              </a:rPr>
              <a:t>tt</a:t>
            </a:r>
            <a:r>
              <a:rPr lang="en-US" dirty="0">
                <a:latin typeface="Cambria" panose="02040503050406030204" pitchFamily="18" charset="0"/>
              </a:rPr>
              <a:t>  </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079490020"/>
              </p:ext>
            </p:extLst>
          </p:nvPr>
        </p:nvGraphicFramePr>
        <p:xfrm>
          <a:off x="3355975" y="3147854"/>
          <a:ext cx="5480050" cy="2471676"/>
        </p:xfrm>
        <a:graphic>
          <a:graphicData uri="http://schemas.openxmlformats.org/drawingml/2006/table">
            <a:tbl>
              <a:tblPr firstRow="1" firstCol="1" bandRow="1">
                <a:tableStyleId>{5C22544A-7EE6-4342-B048-85BDC9FD1C3A}</a:tableStyleId>
              </a:tblPr>
              <a:tblGrid>
                <a:gridCol w="1854200"/>
                <a:gridCol w="1812925"/>
                <a:gridCol w="1812925"/>
              </a:tblGrid>
              <a:tr h="0">
                <a:tc rowSpan="2">
                  <a:txBody>
                    <a:bodyPr/>
                    <a:lstStyle/>
                    <a:p>
                      <a:pPr marL="0" marR="0" algn="just">
                        <a:lnSpc>
                          <a:spcPct val="200000"/>
                        </a:lnSpc>
                        <a:spcBef>
                          <a:spcPts val="0"/>
                        </a:spcBef>
                        <a:spcAft>
                          <a:spcPts val="0"/>
                        </a:spcAft>
                      </a:pPr>
                      <a:r>
                        <a:rPr lang="en-US" sz="2400" dirty="0">
                          <a:effectLst/>
                          <a:latin typeface="Cambria" panose="02040503050406030204" pitchFamily="18" charset="0"/>
                        </a:rPr>
                        <a:t> Sperms</a:t>
                      </a:r>
                      <a:endParaRPr lang="en-US" sz="2400" dirty="0">
                        <a:effectLst/>
                        <a:latin typeface="Cambria" panose="02040503050406030204" pitchFamily="18" charset="0"/>
                        <a:ea typeface="Times New Roman" panose="02020603050405020304" pitchFamily="18" charset="0"/>
                      </a:endParaRPr>
                    </a:p>
                  </a:txBody>
                  <a:tcPr marL="68580" marR="68580" marT="0" marB="0"/>
                </a:tc>
                <a:tc gridSpan="2">
                  <a:txBody>
                    <a:bodyPr/>
                    <a:lstStyle/>
                    <a:p>
                      <a:pPr marL="0" marR="0" algn="just">
                        <a:lnSpc>
                          <a:spcPct val="200000"/>
                        </a:lnSpc>
                        <a:spcBef>
                          <a:spcPts val="0"/>
                        </a:spcBef>
                        <a:spcAft>
                          <a:spcPts val="0"/>
                        </a:spcAft>
                      </a:pPr>
                      <a:r>
                        <a:rPr lang="en-US" sz="2400">
                          <a:effectLst/>
                          <a:latin typeface="Cambria" panose="02040503050406030204" pitchFamily="18" charset="0"/>
                        </a:rPr>
                        <a:t>Eggs </a:t>
                      </a:r>
                      <a:endParaRPr lang="en-US" sz="2400">
                        <a:effectLst/>
                        <a:latin typeface="Cambria" panose="02040503050406030204" pitchFamily="18" charset="0"/>
                        <a:ea typeface="Times New Roman" panose="02020603050405020304" pitchFamily="18" charset="0"/>
                      </a:endParaRPr>
                    </a:p>
                  </a:txBody>
                  <a:tcPr marL="68580" marR="68580" marT="0" marB="0"/>
                </a:tc>
                <a:tc hMerge="1">
                  <a:txBody>
                    <a:bodyPr/>
                    <a:lstStyle/>
                    <a:p>
                      <a:endParaRPr lang="en-US"/>
                    </a:p>
                  </a:txBody>
                  <a:tcPr/>
                </a:tc>
              </a:tr>
              <a:tr h="0">
                <a:tc vMerge="1">
                  <a:txBody>
                    <a:bodyPr/>
                    <a:lstStyle/>
                    <a:p>
                      <a:endParaRPr lang="en-US"/>
                    </a:p>
                  </a:txBody>
                  <a:tcPr/>
                </a:tc>
                <a:tc>
                  <a:txBody>
                    <a:bodyPr/>
                    <a:lstStyle/>
                    <a:p>
                      <a:pPr marL="0" marR="0" algn="just">
                        <a:lnSpc>
                          <a:spcPct val="200000"/>
                        </a:lnSpc>
                        <a:spcBef>
                          <a:spcPts val="0"/>
                        </a:spcBef>
                        <a:spcAft>
                          <a:spcPts val="0"/>
                        </a:spcAft>
                      </a:pPr>
                      <a:r>
                        <a:rPr lang="en-US" sz="2400">
                          <a:effectLst/>
                          <a:latin typeface="Cambria" panose="02040503050406030204" pitchFamily="18" charset="0"/>
                        </a:rPr>
                        <a:t>0.2 T</a:t>
                      </a:r>
                      <a:endParaRPr lang="en-US" sz="2400">
                        <a:effectLst/>
                        <a:latin typeface="Cambria" panose="02040503050406030204" pitchFamily="18" charset="0"/>
                        <a:ea typeface="Times New Roman" panose="02020603050405020304" pitchFamily="18" charset="0"/>
                      </a:endParaRPr>
                    </a:p>
                  </a:txBody>
                  <a:tcPr marL="68580" marR="68580" marT="0" marB="0"/>
                </a:tc>
                <a:tc>
                  <a:txBody>
                    <a:bodyPr/>
                    <a:lstStyle/>
                    <a:p>
                      <a:pPr marL="0" marR="0" algn="just">
                        <a:lnSpc>
                          <a:spcPct val="200000"/>
                        </a:lnSpc>
                        <a:spcBef>
                          <a:spcPts val="0"/>
                        </a:spcBef>
                        <a:spcAft>
                          <a:spcPts val="0"/>
                        </a:spcAft>
                      </a:pPr>
                      <a:r>
                        <a:rPr lang="en-US" sz="2400">
                          <a:effectLst/>
                          <a:latin typeface="Cambria" panose="02040503050406030204" pitchFamily="18" charset="0"/>
                        </a:rPr>
                        <a:t>0.8 t</a:t>
                      </a:r>
                      <a:endParaRPr lang="en-US" sz="2400">
                        <a:effectLst/>
                        <a:latin typeface="Cambria" panose="02040503050406030204" pitchFamily="18" charset="0"/>
                        <a:ea typeface="Times New Roman" panose="02020603050405020304" pitchFamily="18" charset="0"/>
                      </a:endParaRPr>
                    </a:p>
                  </a:txBody>
                  <a:tcPr marL="68580" marR="68580" marT="0" marB="0"/>
                </a:tc>
              </a:tr>
              <a:tr h="0">
                <a:tc>
                  <a:txBody>
                    <a:bodyPr/>
                    <a:lstStyle/>
                    <a:p>
                      <a:pPr marL="0" marR="0" algn="just">
                        <a:lnSpc>
                          <a:spcPct val="200000"/>
                        </a:lnSpc>
                        <a:spcBef>
                          <a:spcPts val="0"/>
                        </a:spcBef>
                        <a:spcAft>
                          <a:spcPts val="0"/>
                        </a:spcAft>
                      </a:pPr>
                      <a:r>
                        <a:rPr lang="en-US" sz="2400">
                          <a:effectLst/>
                          <a:latin typeface="Cambria" panose="02040503050406030204" pitchFamily="18" charset="0"/>
                        </a:rPr>
                        <a:t>0.2 T</a:t>
                      </a:r>
                      <a:endParaRPr lang="en-US" sz="2400">
                        <a:effectLst/>
                        <a:latin typeface="Cambria" panose="02040503050406030204" pitchFamily="18" charset="0"/>
                        <a:ea typeface="Times New Roman" panose="02020603050405020304" pitchFamily="18" charset="0"/>
                      </a:endParaRPr>
                    </a:p>
                  </a:txBody>
                  <a:tcPr marL="68580" marR="68580" marT="0" marB="0"/>
                </a:tc>
                <a:tc>
                  <a:txBody>
                    <a:bodyPr/>
                    <a:lstStyle/>
                    <a:p>
                      <a:pPr marL="0" marR="0" algn="just">
                        <a:lnSpc>
                          <a:spcPct val="200000"/>
                        </a:lnSpc>
                        <a:spcBef>
                          <a:spcPts val="0"/>
                        </a:spcBef>
                        <a:spcAft>
                          <a:spcPts val="0"/>
                        </a:spcAft>
                      </a:pPr>
                      <a:r>
                        <a:rPr lang="en-US" sz="2400">
                          <a:effectLst/>
                          <a:latin typeface="Cambria" panose="02040503050406030204" pitchFamily="18" charset="0"/>
                        </a:rPr>
                        <a:t>0.04 TT</a:t>
                      </a:r>
                      <a:endParaRPr lang="en-US" sz="2400">
                        <a:effectLst/>
                        <a:latin typeface="Cambria" panose="02040503050406030204" pitchFamily="18" charset="0"/>
                        <a:ea typeface="Times New Roman" panose="02020603050405020304" pitchFamily="18" charset="0"/>
                      </a:endParaRPr>
                    </a:p>
                  </a:txBody>
                  <a:tcPr marL="68580" marR="68580" marT="0" marB="0"/>
                </a:tc>
                <a:tc>
                  <a:txBody>
                    <a:bodyPr/>
                    <a:lstStyle/>
                    <a:p>
                      <a:pPr marL="0" marR="0" algn="just">
                        <a:lnSpc>
                          <a:spcPct val="200000"/>
                        </a:lnSpc>
                        <a:spcBef>
                          <a:spcPts val="0"/>
                        </a:spcBef>
                        <a:spcAft>
                          <a:spcPts val="0"/>
                        </a:spcAft>
                      </a:pPr>
                      <a:r>
                        <a:rPr lang="en-US" sz="2400">
                          <a:effectLst/>
                          <a:latin typeface="Cambria" panose="02040503050406030204" pitchFamily="18" charset="0"/>
                        </a:rPr>
                        <a:t>0.16 Tt</a:t>
                      </a:r>
                      <a:endParaRPr lang="en-US" sz="2400">
                        <a:effectLst/>
                        <a:latin typeface="Cambria" panose="02040503050406030204" pitchFamily="18" charset="0"/>
                        <a:ea typeface="Times New Roman" panose="02020603050405020304" pitchFamily="18" charset="0"/>
                      </a:endParaRPr>
                    </a:p>
                  </a:txBody>
                  <a:tcPr marL="68580" marR="68580" marT="0" marB="0"/>
                </a:tc>
              </a:tr>
              <a:tr h="0">
                <a:tc>
                  <a:txBody>
                    <a:bodyPr/>
                    <a:lstStyle/>
                    <a:p>
                      <a:pPr marL="0" marR="0" algn="just">
                        <a:lnSpc>
                          <a:spcPct val="200000"/>
                        </a:lnSpc>
                        <a:spcBef>
                          <a:spcPts val="0"/>
                        </a:spcBef>
                        <a:spcAft>
                          <a:spcPts val="0"/>
                        </a:spcAft>
                      </a:pPr>
                      <a:r>
                        <a:rPr lang="en-US" sz="2400">
                          <a:effectLst/>
                          <a:latin typeface="Cambria" panose="02040503050406030204" pitchFamily="18" charset="0"/>
                        </a:rPr>
                        <a:t>0.8 t</a:t>
                      </a:r>
                      <a:endParaRPr lang="en-US" sz="2400">
                        <a:effectLst/>
                        <a:latin typeface="Cambria" panose="02040503050406030204" pitchFamily="18" charset="0"/>
                        <a:ea typeface="Times New Roman" panose="02020603050405020304" pitchFamily="18" charset="0"/>
                      </a:endParaRPr>
                    </a:p>
                  </a:txBody>
                  <a:tcPr marL="68580" marR="68580" marT="0" marB="0"/>
                </a:tc>
                <a:tc>
                  <a:txBody>
                    <a:bodyPr/>
                    <a:lstStyle/>
                    <a:p>
                      <a:pPr marL="0" marR="0" algn="just">
                        <a:lnSpc>
                          <a:spcPct val="200000"/>
                        </a:lnSpc>
                        <a:spcBef>
                          <a:spcPts val="0"/>
                        </a:spcBef>
                        <a:spcAft>
                          <a:spcPts val="0"/>
                        </a:spcAft>
                      </a:pPr>
                      <a:r>
                        <a:rPr lang="en-US" sz="2400">
                          <a:effectLst/>
                          <a:latin typeface="Cambria" panose="02040503050406030204" pitchFamily="18" charset="0"/>
                        </a:rPr>
                        <a:t>0.16 Tt</a:t>
                      </a:r>
                      <a:endParaRPr lang="en-US" sz="2400">
                        <a:effectLst/>
                        <a:latin typeface="Cambria" panose="02040503050406030204" pitchFamily="18" charset="0"/>
                        <a:ea typeface="Times New Roman" panose="02020603050405020304" pitchFamily="18" charset="0"/>
                      </a:endParaRPr>
                    </a:p>
                  </a:txBody>
                  <a:tcPr marL="68580" marR="68580" marT="0" marB="0"/>
                </a:tc>
                <a:tc>
                  <a:txBody>
                    <a:bodyPr/>
                    <a:lstStyle/>
                    <a:p>
                      <a:pPr marL="0" marR="0" algn="just">
                        <a:lnSpc>
                          <a:spcPct val="200000"/>
                        </a:lnSpc>
                        <a:spcBef>
                          <a:spcPts val="0"/>
                        </a:spcBef>
                        <a:spcAft>
                          <a:spcPts val="0"/>
                        </a:spcAft>
                      </a:pPr>
                      <a:r>
                        <a:rPr lang="en-US" sz="2400" dirty="0">
                          <a:effectLst/>
                          <a:latin typeface="Cambria" panose="02040503050406030204" pitchFamily="18" charset="0"/>
                        </a:rPr>
                        <a:t>0.64 </a:t>
                      </a:r>
                      <a:r>
                        <a:rPr lang="en-US" sz="2400" dirty="0" err="1">
                          <a:effectLst/>
                          <a:latin typeface="Cambria" panose="02040503050406030204" pitchFamily="18" charset="0"/>
                        </a:rPr>
                        <a:t>tt</a:t>
                      </a:r>
                      <a:endParaRPr lang="en-US" sz="2400" dirty="0">
                        <a:effectLst/>
                        <a:latin typeface="Cambria" panose="02040503050406030204" pitchFamily="18" charset="0"/>
                        <a:ea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1777810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05218"/>
            <a:ext cx="10515600" cy="5882185"/>
          </a:xfrm>
        </p:spPr>
        <p:txBody>
          <a:bodyPr>
            <a:normAutofit lnSpcReduction="10000"/>
          </a:bodyPr>
          <a:lstStyle/>
          <a:p>
            <a:pPr marL="0" indent="0" algn="just">
              <a:lnSpc>
                <a:spcPct val="150000"/>
              </a:lnSpc>
              <a:buNone/>
            </a:pPr>
            <a:r>
              <a:rPr lang="en-US" dirty="0">
                <a:latin typeface="Cambria" panose="02040503050406030204" pitchFamily="18" charset="0"/>
              </a:rPr>
              <a:t>So from the above results we can deduce that:</a:t>
            </a:r>
          </a:p>
          <a:p>
            <a:pPr lvl="0" algn="just">
              <a:lnSpc>
                <a:spcPct val="150000"/>
              </a:lnSpc>
            </a:pPr>
            <a:r>
              <a:rPr lang="en-US" dirty="0">
                <a:latin typeface="Cambria" panose="02040503050406030204" pitchFamily="18" charset="0"/>
              </a:rPr>
              <a:t>4 % are homozygous tasters = TT</a:t>
            </a:r>
          </a:p>
          <a:p>
            <a:pPr lvl="0" algn="just">
              <a:lnSpc>
                <a:spcPct val="150000"/>
              </a:lnSpc>
            </a:pPr>
            <a:r>
              <a:rPr lang="en-US" dirty="0">
                <a:latin typeface="Cambria" panose="02040503050406030204" pitchFamily="18" charset="0"/>
              </a:rPr>
              <a:t>32 % are heterozygous tasters = </a:t>
            </a:r>
            <a:r>
              <a:rPr lang="en-US" dirty="0" err="1">
                <a:latin typeface="Cambria" panose="02040503050406030204" pitchFamily="18" charset="0"/>
              </a:rPr>
              <a:t>Tt</a:t>
            </a:r>
            <a:endParaRPr lang="en-US" dirty="0">
              <a:latin typeface="Cambria" panose="02040503050406030204" pitchFamily="18" charset="0"/>
            </a:endParaRPr>
          </a:p>
          <a:p>
            <a:pPr lvl="0" algn="just">
              <a:lnSpc>
                <a:spcPct val="150000"/>
              </a:lnSpc>
            </a:pPr>
            <a:r>
              <a:rPr lang="en-US" dirty="0">
                <a:latin typeface="Cambria" panose="02040503050406030204" pitchFamily="18" charset="0"/>
              </a:rPr>
              <a:t>64 % are homozygous non- tasters = </a:t>
            </a:r>
            <a:r>
              <a:rPr lang="en-US" dirty="0" err="1">
                <a:latin typeface="Cambria" panose="02040503050406030204" pitchFamily="18" charset="0"/>
              </a:rPr>
              <a:t>tt</a:t>
            </a:r>
            <a:endParaRPr lang="en-US" dirty="0">
              <a:latin typeface="Cambria" panose="02040503050406030204" pitchFamily="18" charset="0"/>
            </a:endParaRPr>
          </a:p>
          <a:p>
            <a:pPr marL="0" indent="0" algn="just">
              <a:lnSpc>
                <a:spcPct val="150000"/>
              </a:lnSpc>
              <a:buNone/>
            </a:pPr>
            <a:r>
              <a:rPr lang="en-US" dirty="0">
                <a:latin typeface="Cambria" panose="02040503050406030204" pitchFamily="18" charset="0"/>
              </a:rPr>
              <a:t>So 36 % in this population will be tasters and 64 % non-tasters  </a:t>
            </a:r>
          </a:p>
          <a:p>
            <a:pPr marL="0" indent="0" algn="just">
              <a:lnSpc>
                <a:spcPct val="150000"/>
              </a:lnSpc>
              <a:buNone/>
            </a:pPr>
            <a:r>
              <a:rPr lang="en-US" dirty="0">
                <a:latin typeface="Cambria" panose="02040503050406030204" pitchFamily="18" charset="0"/>
              </a:rPr>
              <a:t>Now if you look at the allele frequency:</a:t>
            </a:r>
          </a:p>
          <a:p>
            <a:pPr algn="just">
              <a:lnSpc>
                <a:spcPct val="150000"/>
              </a:lnSpc>
            </a:pPr>
            <a:r>
              <a:rPr lang="en-US" dirty="0">
                <a:latin typeface="Cambria" panose="02040503050406030204" pitchFamily="18" charset="0"/>
              </a:rPr>
              <a:t>Allele T = 0.04 T (TT) + 0.16 T (</a:t>
            </a:r>
            <a:r>
              <a:rPr lang="en-US" dirty="0" err="1">
                <a:latin typeface="Cambria" panose="02040503050406030204" pitchFamily="18" charset="0"/>
              </a:rPr>
              <a:t>Tt</a:t>
            </a:r>
            <a:r>
              <a:rPr lang="en-US" dirty="0">
                <a:latin typeface="Cambria" panose="02040503050406030204" pitchFamily="18" charset="0"/>
              </a:rPr>
              <a:t>) = 0.20 = 20 % T</a:t>
            </a:r>
          </a:p>
          <a:p>
            <a:pPr algn="just">
              <a:lnSpc>
                <a:spcPct val="150000"/>
              </a:lnSpc>
            </a:pPr>
            <a:r>
              <a:rPr lang="en-US" dirty="0">
                <a:latin typeface="Cambria" panose="02040503050406030204" pitchFamily="18" charset="0"/>
              </a:rPr>
              <a:t>Allele t =  0.64 t (</a:t>
            </a:r>
            <a:r>
              <a:rPr lang="en-US" dirty="0" err="1">
                <a:latin typeface="Cambria" panose="02040503050406030204" pitchFamily="18" charset="0"/>
              </a:rPr>
              <a:t>tt</a:t>
            </a:r>
            <a:r>
              <a:rPr lang="en-US" dirty="0">
                <a:latin typeface="Cambria" panose="02040503050406030204" pitchFamily="18" charset="0"/>
              </a:rPr>
              <a:t>) + 0.16 t (</a:t>
            </a:r>
            <a:r>
              <a:rPr lang="en-US" dirty="0" err="1">
                <a:latin typeface="Cambria" panose="02040503050406030204" pitchFamily="18" charset="0"/>
              </a:rPr>
              <a:t>Tt</a:t>
            </a:r>
            <a:r>
              <a:rPr lang="en-US" dirty="0">
                <a:latin typeface="Cambria" panose="02040503050406030204" pitchFamily="18" charset="0"/>
              </a:rPr>
              <a:t>) = 0.80 = 80 % t</a:t>
            </a:r>
          </a:p>
          <a:p>
            <a:endParaRPr lang="en-US" dirty="0"/>
          </a:p>
        </p:txBody>
      </p:sp>
    </p:spTree>
    <p:extLst>
      <p:ext uri="{BB962C8B-B14F-4D97-AF65-F5344CB8AC3E}">
        <p14:creationId xmlns:p14="http://schemas.microsoft.com/office/powerpoint/2010/main" val="3995345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
            </a:r>
            <a:br>
              <a:rPr lang="en-US" b="1" dirty="0" smtClean="0"/>
            </a:br>
            <a:r>
              <a:rPr lang="en-US" b="1" dirty="0" smtClean="0">
                <a:latin typeface="Cambria" panose="02040503050406030204" pitchFamily="18" charset="0"/>
              </a:rPr>
              <a:t>FORCES </a:t>
            </a:r>
            <a:r>
              <a:rPr lang="en-US" b="1" dirty="0">
                <a:latin typeface="Cambria" panose="02040503050406030204" pitchFamily="18" charset="0"/>
              </a:rPr>
              <a:t>WHICH CAN AFFECT THE LAW</a:t>
            </a:r>
            <a:r>
              <a:rPr lang="en-US" dirty="0"/>
              <a:t/>
            </a:r>
            <a:br>
              <a:rPr lang="en-US" dirty="0"/>
            </a:br>
            <a:endParaRPr lang="en-US" dirty="0"/>
          </a:p>
        </p:txBody>
      </p:sp>
      <p:sp>
        <p:nvSpPr>
          <p:cNvPr id="3" name="Content Placeholder 2"/>
          <p:cNvSpPr>
            <a:spLocks noGrp="1"/>
          </p:cNvSpPr>
          <p:nvPr>
            <p:ph idx="1"/>
          </p:nvPr>
        </p:nvSpPr>
        <p:spPr>
          <a:xfrm>
            <a:off x="838200" y="1825625"/>
            <a:ext cx="10515600" cy="4657062"/>
          </a:xfrm>
        </p:spPr>
        <p:txBody>
          <a:bodyPr/>
          <a:lstStyle/>
          <a:p>
            <a:pPr lvl="0" algn="just">
              <a:lnSpc>
                <a:spcPct val="150000"/>
              </a:lnSpc>
            </a:pPr>
            <a:r>
              <a:rPr lang="en-US" dirty="0">
                <a:latin typeface="Cambria" panose="02040503050406030204" pitchFamily="18" charset="0"/>
              </a:rPr>
              <a:t>Mating Choice / Selection </a:t>
            </a:r>
          </a:p>
          <a:p>
            <a:pPr lvl="0" algn="just">
              <a:lnSpc>
                <a:spcPct val="150000"/>
              </a:lnSpc>
            </a:pPr>
            <a:r>
              <a:rPr lang="en-US" dirty="0">
                <a:latin typeface="Cambria" panose="02040503050406030204" pitchFamily="18" charset="0"/>
              </a:rPr>
              <a:t>No Mutation in the population</a:t>
            </a:r>
          </a:p>
          <a:p>
            <a:pPr lvl="0" algn="just">
              <a:lnSpc>
                <a:spcPct val="150000"/>
              </a:lnSpc>
            </a:pPr>
            <a:r>
              <a:rPr lang="en-US" dirty="0">
                <a:latin typeface="Cambria" panose="02040503050406030204" pitchFamily="18" charset="0"/>
              </a:rPr>
              <a:t>Gene flow (No Migration)</a:t>
            </a:r>
          </a:p>
          <a:p>
            <a:pPr lvl="0" algn="just">
              <a:lnSpc>
                <a:spcPct val="150000"/>
              </a:lnSpc>
            </a:pPr>
            <a:r>
              <a:rPr lang="en-US" dirty="0">
                <a:latin typeface="Cambria" panose="02040503050406030204" pitchFamily="18" charset="0"/>
              </a:rPr>
              <a:t>Diseases / Natural disaster deleting a particular allele community</a:t>
            </a:r>
          </a:p>
          <a:p>
            <a:pPr lvl="0" algn="just">
              <a:lnSpc>
                <a:spcPct val="150000"/>
              </a:lnSpc>
            </a:pPr>
            <a:r>
              <a:rPr lang="en-US" dirty="0">
                <a:latin typeface="Cambria" panose="02040503050406030204" pitchFamily="18" charset="0"/>
              </a:rPr>
              <a:t>All the members produce fertile gametes   </a:t>
            </a:r>
          </a:p>
          <a:p>
            <a:endParaRPr lang="en-US" dirty="0"/>
          </a:p>
        </p:txBody>
      </p:sp>
    </p:spTree>
    <p:extLst>
      <p:ext uri="{BB962C8B-B14F-4D97-AF65-F5344CB8AC3E}">
        <p14:creationId xmlns:p14="http://schemas.microsoft.com/office/powerpoint/2010/main" val="29853703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
            </a:r>
            <a:br>
              <a:rPr lang="en-US" b="1" dirty="0" smtClean="0"/>
            </a:br>
            <a:r>
              <a:rPr lang="en-US" b="1" dirty="0" smtClean="0">
                <a:latin typeface="Cambria" panose="02040503050406030204" pitchFamily="18" charset="0"/>
              </a:rPr>
              <a:t>HOW </a:t>
            </a:r>
            <a:r>
              <a:rPr lang="en-US" b="1" dirty="0">
                <a:latin typeface="Cambria" panose="02040503050406030204" pitchFamily="18" charset="0"/>
              </a:rPr>
              <a:t>TO DETERMINE ALLELE FREQUENCY</a:t>
            </a:r>
            <a:r>
              <a:rPr lang="en-US" dirty="0">
                <a:latin typeface="Cambria" panose="02040503050406030204" pitchFamily="18" charset="0"/>
              </a:rPr>
              <a:t/>
            </a:r>
            <a:br>
              <a:rPr lang="en-US" dirty="0">
                <a:latin typeface="Cambria" panose="02040503050406030204" pitchFamily="18" charset="0"/>
              </a:rPr>
            </a:br>
            <a:endParaRPr lang="en-US" dirty="0">
              <a:latin typeface="Cambria" panose="02040503050406030204" pitchFamily="18" charset="0"/>
            </a:endParaRPr>
          </a:p>
        </p:txBody>
      </p:sp>
      <p:sp>
        <p:nvSpPr>
          <p:cNvPr id="3" name="Content Placeholder 2"/>
          <p:cNvSpPr>
            <a:spLocks noGrp="1"/>
          </p:cNvSpPr>
          <p:nvPr>
            <p:ph idx="1"/>
          </p:nvPr>
        </p:nvSpPr>
        <p:spPr>
          <a:xfrm>
            <a:off x="838200" y="1433015"/>
            <a:ext cx="10515600" cy="5117910"/>
          </a:xfrm>
        </p:spPr>
        <p:txBody>
          <a:bodyPr>
            <a:normAutofit fontScale="92500" lnSpcReduction="20000"/>
          </a:bodyPr>
          <a:lstStyle/>
          <a:p>
            <a:pPr algn="just"/>
            <a:r>
              <a:rPr lang="en-US" dirty="0">
                <a:latin typeface="Cambria" panose="02040503050406030204" pitchFamily="18" charset="0"/>
              </a:rPr>
              <a:t>Suppose we take a population in which:</a:t>
            </a:r>
          </a:p>
          <a:p>
            <a:pPr marL="0" indent="0" algn="just">
              <a:buNone/>
            </a:pPr>
            <a:r>
              <a:rPr lang="en-US" dirty="0" smtClean="0">
                <a:latin typeface="Cambria" panose="02040503050406030204" pitchFamily="18" charset="0"/>
              </a:rPr>
              <a:t>	70 </a:t>
            </a:r>
            <a:r>
              <a:rPr lang="en-US" dirty="0">
                <a:latin typeface="Cambria" panose="02040503050406030204" pitchFamily="18" charset="0"/>
              </a:rPr>
              <a:t>% = Taster’s</a:t>
            </a:r>
          </a:p>
          <a:p>
            <a:pPr marL="0" indent="0" algn="just">
              <a:buNone/>
            </a:pPr>
            <a:r>
              <a:rPr lang="en-US" dirty="0" smtClean="0">
                <a:latin typeface="Cambria" panose="02040503050406030204" pitchFamily="18" charset="0"/>
              </a:rPr>
              <a:t>	30 </a:t>
            </a:r>
            <a:r>
              <a:rPr lang="en-US" dirty="0">
                <a:latin typeface="Cambria" panose="02040503050406030204" pitchFamily="18" charset="0"/>
              </a:rPr>
              <a:t>% = Non-Tasters</a:t>
            </a:r>
          </a:p>
          <a:p>
            <a:pPr marL="0" indent="0" algn="just">
              <a:buNone/>
            </a:pPr>
            <a:r>
              <a:rPr lang="en-US" dirty="0">
                <a:latin typeface="Cambria" panose="02040503050406030204" pitchFamily="18" charset="0"/>
              </a:rPr>
              <a:t>As we know</a:t>
            </a:r>
          </a:p>
          <a:p>
            <a:pPr marL="0" indent="0" algn="just">
              <a:buNone/>
            </a:pPr>
            <a:r>
              <a:rPr lang="en-US" i="1" dirty="0" smtClean="0">
                <a:latin typeface="Cambria" panose="02040503050406030204" pitchFamily="18" charset="0"/>
              </a:rPr>
              <a:t>	p</a:t>
            </a:r>
            <a:r>
              <a:rPr lang="en-US" baseline="30000" dirty="0" smtClean="0">
                <a:latin typeface="Cambria" panose="02040503050406030204" pitchFamily="18" charset="0"/>
              </a:rPr>
              <a:t>2</a:t>
            </a:r>
            <a:r>
              <a:rPr lang="en-US" dirty="0">
                <a:latin typeface="Cambria" panose="02040503050406030204" pitchFamily="18" charset="0"/>
              </a:rPr>
              <a:t> + 2</a:t>
            </a:r>
            <a:r>
              <a:rPr lang="en-US" i="1" dirty="0">
                <a:latin typeface="Cambria" panose="02040503050406030204" pitchFamily="18" charset="0"/>
              </a:rPr>
              <a:t>pq</a:t>
            </a:r>
            <a:r>
              <a:rPr lang="en-US" dirty="0">
                <a:latin typeface="Cambria" panose="02040503050406030204" pitchFamily="18" charset="0"/>
              </a:rPr>
              <a:t> + </a:t>
            </a:r>
            <a:r>
              <a:rPr lang="en-US" i="1" dirty="0">
                <a:latin typeface="Cambria" panose="02040503050406030204" pitchFamily="18" charset="0"/>
              </a:rPr>
              <a:t>q</a:t>
            </a:r>
            <a:r>
              <a:rPr lang="en-US" baseline="30000" dirty="0">
                <a:latin typeface="Cambria" panose="02040503050406030204" pitchFamily="18" charset="0"/>
              </a:rPr>
              <a:t>2</a:t>
            </a:r>
            <a:r>
              <a:rPr lang="en-US" dirty="0">
                <a:latin typeface="Cambria" panose="02040503050406030204" pitchFamily="18" charset="0"/>
              </a:rPr>
              <a:t> = 1</a:t>
            </a:r>
          </a:p>
          <a:p>
            <a:pPr marL="0" indent="0" algn="just">
              <a:buNone/>
            </a:pPr>
            <a:r>
              <a:rPr lang="en-US" dirty="0" smtClean="0">
                <a:latin typeface="Cambria" panose="02040503050406030204" pitchFamily="18" charset="0"/>
              </a:rPr>
              <a:t>	(</a:t>
            </a:r>
            <a:r>
              <a:rPr lang="en-US" dirty="0">
                <a:latin typeface="Cambria" panose="02040503050406030204" pitchFamily="18" charset="0"/>
              </a:rPr>
              <a:t>q)</a:t>
            </a:r>
            <a:r>
              <a:rPr lang="en-US" baseline="30000" dirty="0">
                <a:latin typeface="Cambria" panose="02040503050406030204" pitchFamily="18" charset="0"/>
              </a:rPr>
              <a:t>2 </a:t>
            </a:r>
            <a:r>
              <a:rPr lang="en-US" dirty="0">
                <a:latin typeface="Cambria" panose="02040503050406030204" pitchFamily="18" charset="0"/>
              </a:rPr>
              <a:t>= </a:t>
            </a:r>
            <a:r>
              <a:rPr lang="en-US" dirty="0" err="1">
                <a:latin typeface="Cambria" panose="02040503050406030204" pitchFamily="18" charset="0"/>
              </a:rPr>
              <a:t>tt</a:t>
            </a:r>
            <a:r>
              <a:rPr lang="en-US" dirty="0">
                <a:latin typeface="Cambria" panose="02040503050406030204" pitchFamily="18" charset="0"/>
              </a:rPr>
              <a:t> = 0.3</a:t>
            </a:r>
          </a:p>
          <a:p>
            <a:pPr marL="0" indent="0" algn="just">
              <a:buNone/>
            </a:pPr>
            <a:r>
              <a:rPr lang="en-US" dirty="0">
                <a:latin typeface="Cambria" panose="02040503050406030204" pitchFamily="18" charset="0"/>
              </a:rPr>
              <a:t>Taking square root at both sides </a:t>
            </a:r>
          </a:p>
          <a:p>
            <a:pPr marL="0" indent="0" algn="just">
              <a:buNone/>
            </a:pPr>
            <a:r>
              <a:rPr lang="en-US" dirty="0" smtClean="0">
                <a:latin typeface="Cambria" panose="02040503050406030204" pitchFamily="18" charset="0"/>
              </a:rPr>
              <a:t>	 </a:t>
            </a:r>
            <a:r>
              <a:rPr lang="en-US" dirty="0">
                <a:latin typeface="Cambria" panose="02040503050406030204" pitchFamily="18" charset="0"/>
              </a:rPr>
              <a:t>ʃ (q)</a:t>
            </a:r>
            <a:r>
              <a:rPr lang="en-US" baseline="30000" dirty="0">
                <a:latin typeface="Cambria" panose="02040503050406030204" pitchFamily="18" charset="0"/>
              </a:rPr>
              <a:t>2 </a:t>
            </a:r>
            <a:r>
              <a:rPr lang="en-US" dirty="0">
                <a:latin typeface="Cambria" panose="02040503050406030204" pitchFamily="18" charset="0"/>
              </a:rPr>
              <a:t>= ʃ </a:t>
            </a:r>
            <a:r>
              <a:rPr lang="en-US" dirty="0" err="1">
                <a:latin typeface="Cambria" panose="02040503050406030204" pitchFamily="18" charset="0"/>
              </a:rPr>
              <a:t>tt</a:t>
            </a:r>
            <a:r>
              <a:rPr lang="en-US" dirty="0">
                <a:latin typeface="Cambria" panose="02040503050406030204" pitchFamily="18" charset="0"/>
              </a:rPr>
              <a:t> = ʃ0.3</a:t>
            </a:r>
          </a:p>
          <a:p>
            <a:pPr marL="0" indent="0" algn="just">
              <a:buNone/>
            </a:pPr>
            <a:r>
              <a:rPr lang="en-US" dirty="0" smtClean="0">
                <a:latin typeface="Cambria" panose="02040503050406030204" pitchFamily="18" charset="0"/>
              </a:rPr>
              <a:t>	q</a:t>
            </a:r>
            <a:r>
              <a:rPr lang="en-US" baseline="30000" dirty="0" smtClean="0">
                <a:latin typeface="Cambria" panose="02040503050406030204" pitchFamily="18" charset="0"/>
              </a:rPr>
              <a:t> </a:t>
            </a:r>
            <a:r>
              <a:rPr lang="en-US" dirty="0">
                <a:latin typeface="Cambria" panose="02040503050406030204" pitchFamily="18" charset="0"/>
              </a:rPr>
              <a:t>= t = .547</a:t>
            </a:r>
          </a:p>
          <a:p>
            <a:pPr marL="0" indent="0" algn="just">
              <a:buNone/>
            </a:pPr>
            <a:r>
              <a:rPr lang="en-US" dirty="0" smtClean="0">
                <a:latin typeface="Cambria" panose="02040503050406030204" pitchFamily="18" charset="0"/>
              </a:rPr>
              <a:t>	p </a:t>
            </a:r>
            <a:r>
              <a:rPr lang="en-US" dirty="0">
                <a:latin typeface="Cambria" panose="02040503050406030204" pitchFamily="18" charset="0"/>
              </a:rPr>
              <a:t>+ q = 1</a:t>
            </a:r>
          </a:p>
          <a:p>
            <a:pPr marL="0" indent="0" algn="just">
              <a:buNone/>
            </a:pPr>
            <a:r>
              <a:rPr lang="en-US" dirty="0" smtClean="0">
                <a:latin typeface="Cambria" panose="02040503050406030204" pitchFamily="18" charset="0"/>
              </a:rPr>
              <a:t>	p </a:t>
            </a:r>
            <a:r>
              <a:rPr lang="en-US" dirty="0">
                <a:latin typeface="Cambria" panose="02040503050406030204" pitchFamily="18" charset="0"/>
              </a:rPr>
              <a:t>= 1-.547</a:t>
            </a:r>
          </a:p>
          <a:p>
            <a:pPr marL="0" indent="0" algn="just">
              <a:buNone/>
            </a:pPr>
            <a:r>
              <a:rPr lang="en-US" dirty="0" smtClean="0">
                <a:latin typeface="Cambria" panose="02040503050406030204" pitchFamily="18" charset="0"/>
              </a:rPr>
              <a:t>	p </a:t>
            </a:r>
            <a:r>
              <a:rPr lang="en-US" dirty="0">
                <a:latin typeface="Cambria" panose="02040503050406030204" pitchFamily="18" charset="0"/>
              </a:rPr>
              <a:t>= 0.46</a:t>
            </a:r>
          </a:p>
          <a:p>
            <a:endParaRPr lang="en-US" dirty="0"/>
          </a:p>
        </p:txBody>
      </p:sp>
    </p:spTree>
    <p:extLst>
      <p:ext uri="{BB962C8B-B14F-4D97-AF65-F5344CB8AC3E}">
        <p14:creationId xmlns:p14="http://schemas.microsoft.com/office/powerpoint/2010/main" val="37013233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64024"/>
            <a:ext cx="10515600" cy="5712939"/>
          </a:xfrm>
        </p:spPr>
        <p:txBody>
          <a:bodyPr>
            <a:normAutofit fontScale="92500" lnSpcReduction="10000"/>
          </a:bodyPr>
          <a:lstStyle/>
          <a:p>
            <a:pPr marL="0" indent="0" algn="just">
              <a:lnSpc>
                <a:spcPct val="150000"/>
              </a:lnSpc>
              <a:buNone/>
            </a:pPr>
            <a:r>
              <a:rPr lang="en-US" dirty="0" smtClean="0">
                <a:latin typeface="Cambria" panose="02040503050406030204" pitchFamily="18" charset="0"/>
              </a:rPr>
              <a:t>	2pq </a:t>
            </a:r>
            <a:r>
              <a:rPr lang="en-US" dirty="0">
                <a:latin typeface="Cambria" panose="02040503050406030204" pitchFamily="18" charset="0"/>
              </a:rPr>
              <a:t>= 2 (.547) (0.46) = 0.50</a:t>
            </a:r>
          </a:p>
          <a:p>
            <a:pPr marL="0" indent="0" algn="just">
              <a:lnSpc>
                <a:spcPct val="150000"/>
              </a:lnSpc>
              <a:buNone/>
            </a:pPr>
            <a:r>
              <a:rPr lang="en-US" dirty="0">
                <a:latin typeface="Cambria" panose="02040503050406030204" pitchFamily="18" charset="0"/>
              </a:rPr>
              <a:t>So, looking at the equation:</a:t>
            </a:r>
          </a:p>
          <a:p>
            <a:pPr marL="0" indent="0" algn="just">
              <a:lnSpc>
                <a:spcPct val="150000"/>
              </a:lnSpc>
              <a:buNone/>
            </a:pPr>
            <a:r>
              <a:rPr lang="en-US" dirty="0" smtClean="0">
                <a:latin typeface="Cambria" panose="02040503050406030204" pitchFamily="18" charset="0"/>
              </a:rPr>
              <a:t>	q</a:t>
            </a:r>
            <a:r>
              <a:rPr lang="en-US" baseline="30000" dirty="0" smtClean="0">
                <a:latin typeface="Cambria" panose="02040503050406030204" pitchFamily="18" charset="0"/>
              </a:rPr>
              <a:t>2</a:t>
            </a:r>
            <a:r>
              <a:rPr lang="en-US" dirty="0" smtClean="0">
                <a:latin typeface="Cambria" panose="02040503050406030204" pitchFamily="18" charset="0"/>
              </a:rPr>
              <a:t>=</a:t>
            </a:r>
            <a:r>
              <a:rPr lang="en-US" dirty="0" err="1" smtClean="0">
                <a:latin typeface="Cambria" panose="02040503050406030204" pitchFamily="18" charset="0"/>
              </a:rPr>
              <a:t>tt</a:t>
            </a:r>
            <a:r>
              <a:rPr lang="en-US" dirty="0">
                <a:latin typeface="Cambria" panose="02040503050406030204" pitchFamily="18" charset="0"/>
              </a:rPr>
              <a:t>= 0.3 = 30 % non-Taster</a:t>
            </a:r>
          </a:p>
          <a:p>
            <a:pPr marL="0" indent="0" algn="just">
              <a:lnSpc>
                <a:spcPct val="150000"/>
              </a:lnSpc>
              <a:buNone/>
            </a:pPr>
            <a:r>
              <a:rPr lang="en-US" dirty="0" smtClean="0">
                <a:latin typeface="Cambria" panose="02040503050406030204" pitchFamily="18" charset="0"/>
              </a:rPr>
              <a:t>	2pq </a:t>
            </a:r>
            <a:r>
              <a:rPr lang="en-US" dirty="0">
                <a:latin typeface="Cambria" panose="02040503050406030204" pitchFamily="18" charset="0"/>
              </a:rPr>
              <a:t>= </a:t>
            </a:r>
            <a:r>
              <a:rPr lang="en-US" dirty="0" err="1">
                <a:latin typeface="Cambria" panose="02040503050406030204" pitchFamily="18" charset="0"/>
              </a:rPr>
              <a:t>Tt</a:t>
            </a:r>
            <a:r>
              <a:rPr lang="en-US" dirty="0">
                <a:latin typeface="Cambria" panose="02040503050406030204" pitchFamily="18" charset="0"/>
              </a:rPr>
              <a:t>= 0.5</a:t>
            </a:r>
          </a:p>
          <a:p>
            <a:pPr marL="0" indent="0" algn="just">
              <a:lnSpc>
                <a:spcPct val="150000"/>
              </a:lnSpc>
              <a:buNone/>
            </a:pPr>
            <a:r>
              <a:rPr lang="en-US" dirty="0" smtClean="0">
                <a:latin typeface="Cambria" panose="02040503050406030204" pitchFamily="18" charset="0"/>
              </a:rPr>
              <a:t>	p</a:t>
            </a:r>
            <a:r>
              <a:rPr lang="en-US" baseline="30000" dirty="0" smtClean="0">
                <a:latin typeface="Cambria" panose="02040503050406030204" pitchFamily="18" charset="0"/>
              </a:rPr>
              <a:t>2 </a:t>
            </a:r>
            <a:r>
              <a:rPr lang="en-US" dirty="0">
                <a:latin typeface="Cambria" panose="02040503050406030204" pitchFamily="18" charset="0"/>
              </a:rPr>
              <a:t>= TT = 0.2</a:t>
            </a:r>
          </a:p>
          <a:p>
            <a:pPr marL="0" indent="0" algn="just">
              <a:lnSpc>
                <a:spcPct val="150000"/>
              </a:lnSpc>
              <a:buNone/>
            </a:pPr>
            <a:r>
              <a:rPr lang="en-US" dirty="0">
                <a:latin typeface="Cambria" panose="02040503050406030204" pitchFamily="18" charset="0"/>
              </a:rPr>
              <a:t>So, the allele frequency will be</a:t>
            </a:r>
          </a:p>
          <a:p>
            <a:pPr marL="0" indent="0" algn="just">
              <a:lnSpc>
                <a:spcPct val="150000"/>
              </a:lnSpc>
              <a:buNone/>
            </a:pPr>
            <a:r>
              <a:rPr lang="en-US" dirty="0" smtClean="0">
                <a:latin typeface="Cambria" panose="02040503050406030204" pitchFamily="18" charset="0"/>
              </a:rPr>
              <a:t>	t </a:t>
            </a:r>
            <a:r>
              <a:rPr lang="en-US" dirty="0">
                <a:latin typeface="Cambria" panose="02040503050406030204" pitchFamily="18" charset="0"/>
              </a:rPr>
              <a:t>= 0.3 + 0.25 =0.55</a:t>
            </a:r>
          </a:p>
          <a:p>
            <a:pPr marL="0" indent="0" algn="just">
              <a:lnSpc>
                <a:spcPct val="150000"/>
              </a:lnSpc>
              <a:buNone/>
            </a:pPr>
            <a:r>
              <a:rPr lang="en-US" smtClean="0">
                <a:latin typeface="Cambria" panose="02040503050406030204" pitchFamily="18" charset="0"/>
              </a:rPr>
              <a:t>	T </a:t>
            </a:r>
            <a:r>
              <a:rPr lang="en-US" dirty="0">
                <a:latin typeface="Cambria" panose="02040503050406030204" pitchFamily="18" charset="0"/>
              </a:rPr>
              <a:t>= 0.2+ 0.25= 0.45</a:t>
            </a:r>
          </a:p>
          <a:p>
            <a:endParaRPr lang="en-US" dirty="0"/>
          </a:p>
        </p:txBody>
      </p:sp>
    </p:spTree>
    <p:extLst>
      <p:ext uri="{BB962C8B-B14F-4D97-AF65-F5344CB8AC3E}">
        <p14:creationId xmlns:p14="http://schemas.microsoft.com/office/powerpoint/2010/main" val="2139977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ambria" panose="02040503050406030204" pitchFamily="18" charset="0"/>
              </a:rPr>
              <a:t>Definition </a:t>
            </a:r>
            <a:endParaRPr lang="en-US" dirty="0">
              <a:latin typeface="Cambria" panose="02040503050406030204" pitchFamily="18" charset="0"/>
            </a:endParaRPr>
          </a:p>
        </p:txBody>
      </p:sp>
      <p:sp>
        <p:nvSpPr>
          <p:cNvPr id="3" name="Content Placeholder 2"/>
          <p:cNvSpPr>
            <a:spLocks noGrp="1"/>
          </p:cNvSpPr>
          <p:nvPr>
            <p:ph idx="1"/>
          </p:nvPr>
        </p:nvSpPr>
        <p:spPr>
          <a:xfrm>
            <a:off x="838200" y="1405719"/>
            <a:ext cx="10515600" cy="4771244"/>
          </a:xfrm>
        </p:spPr>
        <p:txBody>
          <a:bodyPr>
            <a:normAutofit fontScale="92500"/>
          </a:bodyPr>
          <a:lstStyle/>
          <a:p>
            <a:pPr algn="just">
              <a:lnSpc>
                <a:spcPct val="150000"/>
              </a:lnSpc>
            </a:pPr>
            <a:r>
              <a:rPr lang="en-US" b="1" dirty="0" smtClean="0">
                <a:latin typeface="Cambria" panose="02040503050406030204" pitchFamily="18" charset="0"/>
              </a:rPr>
              <a:t>Population genetics</a:t>
            </a:r>
            <a:r>
              <a:rPr lang="en-US" dirty="0" smtClean="0">
                <a:latin typeface="Cambria" panose="02040503050406030204" pitchFamily="18" charset="0"/>
              </a:rPr>
              <a:t> is the study of distributions and changes of allele frequency in population</a:t>
            </a:r>
          </a:p>
          <a:p>
            <a:pPr marL="0" indent="0" algn="ctr">
              <a:lnSpc>
                <a:spcPct val="150000"/>
              </a:lnSpc>
              <a:buNone/>
            </a:pPr>
            <a:r>
              <a:rPr lang="en-US" dirty="0" smtClean="0">
                <a:latin typeface="Cambria" panose="02040503050406030204" pitchFamily="18" charset="0"/>
              </a:rPr>
              <a:t>OR</a:t>
            </a:r>
            <a:endParaRPr lang="en-US" dirty="0" smtClean="0">
              <a:latin typeface="Cambria" panose="02040503050406030204" pitchFamily="18" charset="0"/>
            </a:endParaRPr>
          </a:p>
          <a:p>
            <a:pPr algn="just">
              <a:lnSpc>
                <a:spcPct val="150000"/>
              </a:lnSpc>
            </a:pPr>
            <a:r>
              <a:rPr lang="en-US" b="1" dirty="0">
                <a:latin typeface="Cambria" panose="02040503050406030204" pitchFamily="18" charset="0"/>
              </a:rPr>
              <a:t>Population genetics</a:t>
            </a:r>
            <a:r>
              <a:rPr lang="en-US" dirty="0">
                <a:latin typeface="Cambria" panose="02040503050406030204" pitchFamily="18" charset="0"/>
              </a:rPr>
              <a:t> is a subfield </a:t>
            </a:r>
            <a:r>
              <a:rPr lang="en-US" dirty="0" smtClean="0">
                <a:latin typeface="Cambria" panose="02040503050406030204" pitchFamily="18" charset="0"/>
              </a:rPr>
              <a:t>of genetics</a:t>
            </a:r>
            <a:r>
              <a:rPr lang="en-US" dirty="0">
                <a:latin typeface="Cambria" panose="02040503050406030204" pitchFamily="18" charset="0"/>
              </a:rPr>
              <a:t> </a:t>
            </a:r>
            <a:r>
              <a:rPr lang="en-US" dirty="0" smtClean="0">
                <a:latin typeface="Cambria" panose="02040503050406030204" pitchFamily="18" charset="0"/>
              </a:rPr>
              <a:t>that </a:t>
            </a:r>
            <a:r>
              <a:rPr lang="en-US" dirty="0">
                <a:latin typeface="Cambria" panose="02040503050406030204" pitchFamily="18" charset="0"/>
              </a:rPr>
              <a:t>deals with genetic differences within and </a:t>
            </a:r>
            <a:r>
              <a:rPr lang="en-US" dirty="0" smtClean="0">
                <a:latin typeface="Cambria" panose="02040503050406030204" pitchFamily="18" charset="0"/>
              </a:rPr>
              <a:t>between population, </a:t>
            </a:r>
            <a:r>
              <a:rPr lang="en-US" dirty="0">
                <a:latin typeface="Cambria" panose="02040503050406030204" pitchFamily="18" charset="0"/>
              </a:rPr>
              <a:t>and is a part </a:t>
            </a:r>
            <a:r>
              <a:rPr lang="en-US" dirty="0" smtClean="0">
                <a:latin typeface="Cambria" panose="02040503050406030204" pitchFamily="18" charset="0"/>
              </a:rPr>
              <a:t>of evolutionary biology. </a:t>
            </a:r>
            <a:r>
              <a:rPr lang="en-US" dirty="0">
                <a:latin typeface="Cambria" panose="02040503050406030204" pitchFamily="18" charset="0"/>
              </a:rPr>
              <a:t>Studies in this branch of biology examine such phenomena </a:t>
            </a:r>
            <a:r>
              <a:rPr lang="en-US" dirty="0" smtClean="0">
                <a:latin typeface="Cambria" panose="02040503050406030204" pitchFamily="18" charset="0"/>
              </a:rPr>
              <a:t>as adaptation,</a:t>
            </a:r>
            <a:r>
              <a:rPr lang="en-US" dirty="0">
                <a:latin typeface="Cambria" panose="02040503050406030204" pitchFamily="18" charset="0"/>
              </a:rPr>
              <a:t> </a:t>
            </a:r>
            <a:r>
              <a:rPr lang="en-US" dirty="0" smtClean="0">
                <a:latin typeface="Cambria" panose="02040503050406030204" pitchFamily="18" charset="0"/>
              </a:rPr>
              <a:t>speciation and population structure</a:t>
            </a:r>
            <a:endParaRPr lang="en-US" dirty="0">
              <a:latin typeface="Cambria" panose="02040503050406030204" pitchFamily="18" charset="0"/>
            </a:endParaRPr>
          </a:p>
        </p:txBody>
      </p:sp>
    </p:spTree>
    <p:extLst>
      <p:ext uri="{BB962C8B-B14F-4D97-AF65-F5344CB8AC3E}">
        <p14:creationId xmlns:p14="http://schemas.microsoft.com/office/powerpoint/2010/main" val="39583293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
            </a:r>
            <a:br>
              <a:rPr lang="en-US" b="1" dirty="0" smtClean="0"/>
            </a:br>
            <a:r>
              <a:rPr lang="en-US" b="1" dirty="0" smtClean="0">
                <a:latin typeface="Cambria" panose="02040503050406030204" pitchFamily="18" charset="0"/>
              </a:rPr>
              <a:t>SOME </a:t>
            </a:r>
            <a:r>
              <a:rPr lang="en-US" b="1" dirty="0">
                <a:latin typeface="Cambria" panose="02040503050406030204" pitchFamily="18" charset="0"/>
              </a:rPr>
              <a:t>IMPORTANT TERMS</a:t>
            </a:r>
            <a:r>
              <a:rPr lang="en-US" dirty="0">
                <a:latin typeface="Cambria" panose="02040503050406030204" pitchFamily="18" charset="0"/>
              </a:rPr>
              <a:t/>
            </a:r>
            <a:br>
              <a:rPr lang="en-US" dirty="0">
                <a:latin typeface="Cambria" panose="02040503050406030204" pitchFamily="18" charset="0"/>
              </a:rPr>
            </a:br>
            <a:endParaRPr lang="en-US" dirty="0">
              <a:latin typeface="Cambria" panose="02040503050406030204" pitchFamily="18" charset="0"/>
            </a:endParaRPr>
          </a:p>
        </p:txBody>
      </p:sp>
      <p:sp>
        <p:nvSpPr>
          <p:cNvPr id="3" name="Content Placeholder 2"/>
          <p:cNvSpPr>
            <a:spLocks noGrp="1"/>
          </p:cNvSpPr>
          <p:nvPr>
            <p:ph idx="1"/>
          </p:nvPr>
        </p:nvSpPr>
        <p:spPr>
          <a:xfrm>
            <a:off x="838200" y="1351128"/>
            <a:ext cx="10515600" cy="5268036"/>
          </a:xfrm>
        </p:spPr>
        <p:txBody>
          <a:bodyPr>
            <a:normAutofit lnSpcReduction="10000"/>
          </a:bodyPr>
          <a:lstStyle/>
          <a:p>
            <a:pPr marL="0" indent="0" algn="just">
              <a:lnSpc>
                <a:spcPct val="150000"/>
              </a:lnSpc>
              <a:buNone/>
            </a:pPr>
            <a:r>
              <a:rPr lang="en-US" dirty="0">
                <a:latin typeface="Cambria" panose="02040503050406030204" pitchFamily="18" charset="0"/>
              </a:rPr>
              <a:t>A </a:t>
            </a:r>
            <a:r>
              <a:rPr lang="en-US" b="1" dirty="0">
                <a:solidFill>
                  <a:srgbClr val="FF0000"/>
                </a:solidFill>
                <a:latin typeface="Cambria" panose="02040503050406030204" pitchFamily="18" charset="0"/>
              </a:rPr>
              <a:t>population</a:t>
            </a:r>
            <a:r>
              <a:rPr lang="en-US" dirty="0">
                <a:latin typeface="Cambria" panose="02040503050406030204" pitchFamily="18" charset="0"/>
              </a:rPr>
              <a:t> is a summation of all the organisms of the same group or species, which live in a geographical area and have the capability of interbreeding. </a:t>
            </a:r>
          </a:p>
          <a:p>
            <a:pPr marL="0" indent="0" algn="just">
              <a:lnSpc>
                <a:spcPct val="150000"/>
              </a:lnSpc>
              <a:buNone/>
            </a:pPr>
            <a:r>
              <a:rPr lang="en-US" dirty="0">
                <a:latin typeface="Cambria" panose="02040503050406030204" pitchFamily="18" charset="0"/>
              </a:rPr>
              <a:t>A </a:t>
            </a:r>
            <a:r>
              <a:rPr lang="en-US" dirty="0">
                <a:solidFill>
                  <a:srgbClr val="FF0000"/>
                </a:solidFill>
                <a:latin typeface="Cambria" panose="02040503050406030204" pitchFamily="18" charset="0"/>
              </a:rPr>
              <a:t>sexual population </a:t>
            </a:r>
            <a:r>
              <a:rPr lang="en-US" dirty="0">
                <a:latin typeface="Cambria" panose="02040503050406030204" pitchFamily="18" charset="0"/>
              </a:rPr>
              <a:t>is a set of organisms in which any pair of members can breed together. This implies that all members belong to the same species and live near each other. For example, all of the moths of the same species living in an isolated forest are a population.</a:t>
            </a:r>
          </a:p>
        </p:txBody>
      </p:sp>
      <p:pic>
        <p:nvPicPr>
          <p:cNvPr id="4" name="Picture 3" descr="Мебельная моль.jpg"/>
          <p:cNvPicPr/>
          <p:nvPr/>
        </p:nvPicPr>
        <p:blipFill>
          <a:blip r:embed="rId2">
            <a:extLst>
              <a:ext uri="{28A0092B-C50C-407E-A947-70E740481C1C}">
                <a14:useLocalDpi xmlns:a14="http://schemas.microsoft.com/office/drawing/2010/main" val="0"/>
              </a:ext>
            </a:extLst>
          </a:blip>
          <a:srcRect/>
          <a:stretch>
            <a:fillRect/>
          </a:stretch>
        </p:blipFill>
        <p:spPr bwMode="auto">
          <a:xfrm>
            <a:off x="9556845" y="207252"/>
            <a:ext cx="1676400" cy="1301750"/>
          </a:xfrm>
          <a:prstGeom prst="rect">
            <a:avLst/>
          </a:prstGeom>
          <a:noFill/>
          <a:ln>
            <a:noFill/>
          </a:ln>
        </p:spPr>
      </p:pic>
    </p:spTree>
    <p:extLst>
      <p:ext uri="{BB962C8B-B14F-4D97-AF65-F5344CB8AC3E}">
        <p14:creationId xmlns:p14="http://schemas.microsoft.com/office/powerpoint/2010/main" val="14850073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18866"/>
            <a:ext cx="10515600" cy="5358097"/>
          </a:xfrm>
        </p:spPr>
        <p:txBody>
          <a:bodyPr/>
          <a:lstStyle/>
          <a:p>
            <a:pPr lvl="0" algn="just">
              <a:lnSpc>
                <a:spcPct val="150000"/>
              </a:lnSpc>
            </a:pPr>
            <a:r>
              <a:rPr lang="en-US" dirty="0">
                <a:latin typeface="Cambria" panose="02040503050406030204" pitchFamily="18" charset="0"/>
              </a:rPr>
              <a:t>A </a:t>
            </a:r>
            <a:r>
              <a:rPr lang="en-US" dirty="0">
                <a:solidFill>
                  <a:srgbClr val="FF0000"/>
                </a:solidFill>
                <a:latin typeface="Cambria" panose="02040503050406030204" pitchFamily="18" charset="0"/>
              </a:rPr>
              <a:t>gene pool</a:t>
            </a:r>
            <a:r>
              <a:rPr lang="en-US" dirty="0">
                <a:latin typeface="Cambria" panose="02040503050406030204" pitchFamily="18" charset="0"/>
              </a:rPr>
              <a:t> is the complete set of alleles for a gene in a single population; </a:t>
            </a:r>
            <a:endParaRPr lang="en-US" dirty="0" smtClean="0">
              <a:latin typeface="Cambria" panose="02040503050406030204" pitchFamily="18" charset="0"/>
            </a:endParaRPr>
          </a:p>
          <a:p>
            <a:pPr algn="just">
              <a:lnSpc>
                <a:spcPct val="150000"/>
              </a:lnSpc>
            </a:pPr>
            <a:r>
              <a:rPr lang="en-US" dirty="0">
                <a:latin typeface="Cambria" panose="02040503050406030204" pitchFamily="18" charset="0"/>
              </a:rPr>
              <a:t>The </a:t>
            </a:r>
            <a:r>
              <a:rPr lang="en-US" dirty="0">
                <a:solidFill>
                  <a:srgbClr val="FF0000"/>
                </a:solidFill>
                <a:latin typeface="Cambria" panose="02040503050406030204" pitchFamily="18" charset="0"/>
              </a:rPr>
              <a:t>allele frequency</a:t>
            </a:r>
            <a:r>
              <a:rPr lang="en-US" dirty="0">
                <a:latin typeface="Cambria" panose="02040503050406030204" pitchFamily="18" charset="0"/>
              </a:rPr>
              <a:t> for an allele is the fraction of the genes in the pool that is composed of that allele (for example, what fraction of moth coloration genes are the black allele). </a:t>
            </a:r>
            <a:r>
              <a:rPr lang="en-US" dirty="0" smtClean="0">
                <a:latin typeface="Cambria" panose="02040503050406030204" pitchFamily="18" charset="0"/>
              </a:rPr>
              <a:t>Evolution occurs </a:t>
            </a:r>
            <a:r>
              <a:rPr lang="en-US" dirty="0">
                <a:latin typeface="Cambria" panose="02040503050406030204" pitchFamily="18" charset="0"/>
              </a:rPr>
              <a:t>when there are changes in the frequencies of alleles within a population; for example, the allele for black color in a population of moths becoming more common.</a:t>
            </a:r>
          </a:p>
          <a:p>
            <a:pPr lvl="0"/>
            <a:endParaRPr lang="en-US" dirty="0"/>
          </a:p>
          <a:p>
            <a:endParaRPr lang="en-US" dirty="0"/>
          </a:p>
        </p:txBody>
      </p:sp>
    </p:spTree>
    <p:extLst>
      <p:ext uri="{BB962C8B-B14F-4D97-AF65-F5344CB8AC3E}">
        <p14:creationId xmlns:p14="http://schemas.microsoft.com/office/powerpoint/2010/main" val="31463706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218015"/>
          </a:xfrm>
        </p:spPr>
        <p:txBody>
          <a:bodyPr>
            <a:normAutofit fontScale="90000"/>
          </a:bodyPr>
          <a:lstStyle/>
          <a:p>
            <a:pPr algn="ctr">
              <a:lnSpc>
                <a:spcPct val="100000"/>
              </a:lnSpc>
            </a:pPr>
            <a:r>
              <a:rPr lang="en-US" b="1" dirty="0" smtClean="0"/>
              <a:t/>
            </a:r>
            <a:br>
              <a:rPr lang="en-US" b="1" dirty="0" smtClean="0"/>
            </a:br>
            <a:r>
              <a:rPr lang="en-US" b="1" dirty="0" smtClean="0">
                <a:latin typeface="Cambria" panose="02040503050406030204" pitchFamily="18" charset="0"/>
              </a:rPr>
              <a:t>HARDY </a:t>
            </a:r>
            <a:r>
              <a:rPr lang="en-US" b="1" dirty="0">
                <a:latin typeface="Cambria" panose="02040503050406030204" pitchFamily="18" charset="0"/>
              </a:rPr>
              <a:t>(English) WEINBERG (German) PRINCIPLE </a:t>
            </a:r>
            <a:r>
              <a:rPr lang="en-US" dirty="0"/>
              <a:t/>
            </a:r>
            <a:br>
              <a:rPr lang="en-US" dirty="0"/>
            </a:br>
            <a:endParaRPr lang="en-US" dirty="0"/>
          </a:p>
        </p:txBody>
      </p:sp>
      <p:sp>
        <p:nvSpPr>
          <p:cNvPr id="3" name="Content Placeholder 2"/>
          <p:cNvSpPr>
            <a:spLocks noGrp="1"/>
          </p:cNvSpPr>
          <p:nvPr>
            <p:ph idx="1"/>
          </p:nvPr>
        </p:nvSpPr>
        <p:spPr>
          <a:xfrm>
            <a:off x="838200" y="1825625"/>
            <a:ext cx="10515600" cy="4657062"/>
          </a:xfrm>
        </p:spPr>
        <p:txBody>
          <a:bodyPr>
            <a:normAutofit fontScale="85000" lnSpcReduction="20000"/>
          </a:bodyPr>
          <a:lstStyle/>
          <a:p>
            <a:pPr algn="just">
              <a:lnSpc>
                <a:spcPct val="150000"/>
              </a:lnSpc>
            </a:pPr>
            <a:r>
              <a:rPr lang="en-US" i="1" dirty="0">
                <a:latin typeface="Cambria" panose="02040503050406030204" pitchFamily="18" charset="0"/>
              </a:rPr>
              <a:t>Allele and genotype frequencies in a population will remain constant from generation to generation in the absence of forces that change it. </a:t>
            </a:r>
            <a:endParaRPr lang="en-US" dirty="0">
              <a:latin typeface="Cambria" panose="02040503050406030204" pitchFamily="18" charset="0"/>
            </a:endParaRPr>
          </a:p>
          <a:p>
            <a:pPr algn="just">
              <a:lnSpc>
                <a:spcPct val="150000"/>
              </a:lnSpc>
            </a:pPr>
            <a:r>
              <a:rPr lang="en-US" dirty="0">
                <a:latin typeface="Cambria" panose="02040503050406030204" pitchFamily="18" charset="0"/>
              </a:rPr>
              <a:t>In the simplest case of a single locus with two alleles denoted A and a with frequencies </a:t>
            </a:r>
            <a:r>
              <a:rPr lang="en-US" i="1" dirty="0">
                <a:latin typeface="Cambria" panose="02040503050406030204" pitchFamily="18" charset="0"/>
              </a:rPr>
              <a:t>f</a:t>
            </a:r>
            <a:r>
              <a:rPr lang="en-US" dirty="0">
                <a:latin typeface="Cambria" panose="02040503050406030204" pitchFamily="18" charset="0"/>
              </a:rPr>
              <a:t>(A)= p and </a:t>
            </a:r>
            <a:r>
              <a:rPr lang="en-US" i="1" dirty="0">
                <a:latin typeface="Cambria" panose="02040503050406030204" pitchFamily="18" charset="0"/>
              </a:rPr>
              <a:t>f</a:t>
            </a:r>
            <a:r>
              <a:rPr lang="en-US" dirty="0">
                <a:latin typeface="Cambria" panose="02040503050406030204" pitchFamily="18" charset="0"/>
              </a:rPr>
              <a:t>(a)= q, respectively, the expected genotype frequencies are </a:t>
            </a:r>
            <a:endParaRPr lang="en-US" dirty="0" smtClean="0">
              <a:latin typeface="Cambria" panose="02040503050406030204" pitchFamily="18" charset="0"/>
            </a:endParaRPr>
          </a:p>
          <a:p>
            <a:pPr algn="just">
              <a:lnSpc>
                <a:spcPct val="150000"/>
              </a:lnSpc>
            </a:pPr>
            <a:r>
              <a:rPr lang="en-US" i="1" dirty="0" smtClean="0">
                <a:latin typeface="Cambria" panose="02040503050406030204" pitchFamily="18" charset="0"/>
              </a:rPr>
              <a:t>f</a:t>
            </a:r>
            <a:r>
              <a:rPr lang="en-US" dirty="0" smtClean="0">
                <a:latin typeface="Cambria" panose="02040503050406030204" pitchFamily="18" charset="0"/>
              </a:rPr>
              <a:t>(AA</a:t>
            </a:r>
            <a:r>
              <a:rPr lang="en-US" dirty="0">
                <a:latin typeface="Cambria" panose="02040503050406030204" pitchFamily="18" charset="0"/>
              </a:rPr>
              <a:t>)= p</a:t>
            </a:r>
            <a:r>
              <a:rPr lang="en-US" baseline="30000" dirty="0">
                <a:latin typeface="Cambria" panose="02040503050406030204" pitchFamily="18" charset="0"/>
              </a:rPr>
              <a:t>2</a:t>
            </a:r>
            <a:r>
              <a:rPr lang="en-US" dirty="0">
                <a:latin typeface="Cambria" panose="02040503050406030204" pitchFamily="18" charset="0"/>
              </a:rPr>
              <a:t> for the </a:t>
            </a:r>
            <a:r>
              <a:rPr lang="en-US" dirty="0" smtClean="0">
                <a:latin typeface="Cambria" panose="02040503050406030204" pitchFamily="18" charset="0"/>
              </a:rPr>
              <a:t>AA homozygotes</a:t>
            </a:r>
            <a:r>
              <a:rPr lang="en-US" dirty="0">
                <a:latin typeface="Cambria" panose="02040503050406030204" pitchFamily="18" charset="0"/>
              </a:rPr>
              <a:t>  </a:t>
            </a:r>
            <a:endParaRPr lang="en-US" dirty="0" smtClean="0">
              <a:latin typeface="Cambria" panose="02040503050406030204" pitchFamily="18" charset="0"/>
            </a:endParaRPr>
          </a:p>
          <a:p>
            <a:pPr algn="just">
              <a:lnSpc>
                <a:spcPct val="150000"/>
              </a:lnSpc>
            </a:pPr>
            <a:r>
              <a:rPr lang="en-US" i="1" dirty="0" smtClean="0">
                <a:latin typeface="Cambria" panose="02040503050406030204" pitchFamily="18" charset="0"/>
              </a:rPr>
              <a:t>f</a:t>
            </a:r>
            <a:r>
              <a:rPr lang="en-US" dirty="0" smtClean="0">
                <a:latin typeface="Cambria" panose="02040503050406030204" pitchFamily="18" charset="0"/>
              </a:rPr>
              <a:t>(</a:t>
            </a:r>
            <a:r>
              <a:rPr lang="en-US" dirty="0" err="1" smtClean="0">
                <a:latin typeface="Cambria" panose="02040503050406030204" pitchFamily="18" charset="0"/>
              </a:rPr>
              <a:t>aa</a:t>
            </a:r>
            <a:r>
              <a:rPr lang="en-US" dirty="0">
                <a:latin typeface="Cambria" panose="02040503050406030204" pitchFamily="18" charset="0"/>
              </a:rPr>
              <a:t>)= q</a:t>
            </a:r>
            <a:r>
              <a:rPr lang="en-US" baseline="30000" dirty="0">
                <a:latin typeface="Cambria" panose="02040503050406030204" pitchFamily="18" charset="0"/>
              </a:rPr>
              <a:t>2</a:t>
            </a:r>
            <a:r>
              <a:rPr lang="en-US" dirty="0">
                <a:latin typeface="Cambria" panose="02040503050406030204" pitchFamily="18" charset="0"/>
              </a:rPr>
              <a:t> for the </a:t>
            </a:r>
            <a:r>
              <a:rPr lang="en-US" dirty="0" err="1">
                <a:latin typeface="Cambria" panose="02040503050406030204" pitchFamily="18" charset="0"/>
              </a:rPr>
              <a:t>aa</a:t>
            </a:r>
            <a:r>
              <a:rPr lang="en-US" dirty="0">
                <a:latin typeface="Cambria" panose="02040503050406030204" pitchFamily="18" charset="0"/>
              </a:rPr>
              <a:t> </a:t>
            </a:r>
            <a:r>
              <a:rPr lang="en-US" dirty="0" smtClean="0">
                <a:latin typeface="Cambria" panose="02040503050406030204" pitchFamily="18" charset="0"/>
              </a:rPr>
              <a:t>homozygotes </a:t>
            </a:r>
          </a:p>
          <a:p>
            <a:pPr algn="just">
              <a:lnSpc>
                <a:spcPct val="150000"/>
              </a:lnSpc>
            </a:pPr>
            <a:r>
              <a:rPr lang="en-US" dirty="0" smtClean="0">
                <a:latin typeface="Cambria" panose="02040503050406030204" pitchFamily="18" charset="0"/>
              </a:rPr>
              <a:t>and</a:t>
            </a:r>
            <a:r>
              <a:rPr lang="en-US" dirty="0">
                <a:latin typeface="Cambria" panose="02040503050406030204" pitchFamily="18" charset="0"/>
              </a:rPr>
              <a:t> </a:t>
            </a:r>
            <a:r>
              <a:rPr lang="en-US" i="1" dirty="0">
                <a:latin typeface="Cambria" panose="02040503050406030204" pitchFamily="18" charset="0"/>
              </a:rPr>
              <a:t>f</a:t>
            </a:r>
            <a:r>
              <a:rPr lang="en-US" dirty="0">
                <a:latin typeface="Cambria" panose="02040503050406030204" pitchFamily="18" charset="0"/>
              </a:rPr>
              <a:t>(</a:t>
            </a:r>
            <a:r>
              <a:rPr lang="en-US" dirty="0" err="1">
                <a:latin typeface="Cambria" panose="02040503050406030204" pitchFamily="18" charset="0"/>
              </a:rPr>
              <a:t>Aa</a:t>
            </a:r>
            <a:r>
              <a:rPr lang="en-US" dirty="0">
                <a:latin typeface="Cambria" panose="02040503050406030204" pitchFamily="18" charset="0"/>
              </a:rPr>
              <a:t>) = 2pq for the heterozygotes. </a:t>
            </a:r>
          </a:p>
        </p:txBody>
      </p:sp>
    </p:spTree>
    <p:extLst>
      <p:ext uri="{BB962C8B-B14F-4D97-AF65-F5344CB8AC3E}">
        <p14:creationId xmlns:p14="http://schemas.microsoft.com/office/powerpoint/2010/main" val="29815548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91820"/>
            <a:ext cx="10515600" cy="5527343"/>
          </a:xfrm>
        </p:spPr>
        <p:txBody>
          <a:bodyPr/>
          <a:lstStyle/>
          <a:p>
            <a:pPr algn="just">
              <a:lnSpc>
                <a:spcPct val="150000"/>
              </a:lnSpc>
            </a:pPr>
            <a:r>
              <a:rPr lang="en-US" dirty="0" smtClean="0">
                <a:latin typeface="Cambria" panose="02040503050406030204" pitchFamily="18" charset="0"/>
              </a:rPr>
              <a:t>The genotype proportions </a:t>
            </a:r>
            <a:r>
              <a:rPr lang="en-US" i="1" dirty="0" smtClean="0">
                <a:latin typeface="Cambria" panose="02040503050406030204" pitchFamily="18" charset="0"/>
              </a:rPr>
              <a:t>p</a:t>
            </a:r>
            <a:r>
              <a:rPr lang="en-US" baseline="30000" dirty="0" smtClean="0">
                <a:latin typeface="Cambria" panose="02040503050406030204" pitchFamily="18" charset="0"/>
              </a:rPr>
              <a:t>2</a:t>
            </a:r>
            <a:r>
              <a:rPr lang="en-US" dirty="0" smtClean="0">
                <a:latin typeface="Cambria" panose="02040503050406030204" pitchFamily="18" charset="0"/>
              </a:rPr>
              <a:t>, 2</a:t>
            </a:r>
            <a:r>
              <a:rPr lang="en-US" i="1" dirty="0" smtClean="0">
                <a:latin typeface="Cambria" panose="02040503050406030204" pitchFamily="18" charset="0"/>
              </a:rPr>
              <a:t>pq</a:t>
            </a:r>
            <a:r>
              <a:rPr lang="en-US" dirty="0" smtClean="0">
                <a:latin typeface="Cambria" panose="02040503050406030204" pitchFamily="18" charset="0"/>
              </a:rPr>
              <a:t>, and </a:t>
            </a:r>
            <a:r>
              <a:rPr lang="en-US" i="1" dirty="0" smtClean="0">
                <a:latin typeface="Cambria" panose="02040503050406030204" pitchFamily="18" charset="0"/>
              </a:rPr>
              <a:t>q</a:t>
            </a:r>
            <a:r>
              <a:rPr lang="en-US" baseline="30000" dirty="0" smtClean="0">
                <a:latin typeface="Cambria" panose="02040503050406030204" pitchFamily="18" charset="0"/>
              </a:rPr>
              <a:t>2</a:t>
            </a:r>
            <a:r>
              <a:rPr lang="en-US" dirty="0" smtClean="0">
                <a:latin typeface="Cambria" panose="02040503050406030204" pitchFamily="18" charset="0"/>
              </a:rPr>
              <a:t> are called the Hardy–Weinberg proportions. Note that the sum of all genotype frequencies of this case is the binomial expansion of the square of the sum of </a:t>
            </a:r>
            <a:r>
              <a:rPr lang="en-US" i="1" dirty="0" smtClean="0">
                <a:latin typeface="Cambria" panose="02040503050406030204" pitchFamily="18" charset="0"/>
              </a:rPr>
              <a:t>p</a:t>
            </a:r>
            <a:r>
              <a:rPr lang="en-US" dirty="0" smtClean="0">
                <a:latin typeface="Cambria" panose="02040503050406030204" pitchFamily="18" charset="0"/>
              </a:rPr>
              <a:t> and </a:t>
            </a:r>
            <a:r>
              <a:rPr lang="en-US" i="1" dirty="0" smtClean="0">
                <a:latin typeface="Cambria" panose="02040503050406030204" pitchFamily="18" charset="0"/>
              </a:rPr>
              <a:t>q</a:t>
            </a:r>
            <a:r>
              <a:rPr lang="en-US" dirty="0" smtClean="0">
                <a:latin typeface="Cambria" panose="02040503050406030204" pitchFamily="18" charset="0"/>
              </a:rPr>
              <a:t>, and such a sum, as it represents the total of all possibilities, must be equal to 1. </a:t>
            </a:r>
          </a:p>
          <a:p>
            <a:pPr algn="just">
              <a:lnSpc>
                <a:spcPct val="150000"/>
              </a:lnSpc>
            </a:pPr>
            <a:r>
              <a:rPr lang="en-US" dirty="0" smtClean="0">
                <a:latin typeface="Cambria" panose="02040503050406030204" pitchFamily="18" charset="0"/>
              </a:rPr>
              <a:t>Therefore (</a:t>
            </a:r>
            <a:r>
              <a:rPr lang="en-US" i="1" dirty="0" smtClean="0">
                <a:latin typeface="Cambria" panose="02040503050406030204" pitchFamily="18" charset="0"/>
              </a:rPr>
              <a:t>p</a:t>
            </a:r>
            <a:r>
              <a:rPr lang="en-US" dirty="0" smtClean="0">
                <a:latin typeface="Cambria" panose="02040503050406030204" pitchFamily="18" charset="0"/>
              </a:rPr>
              <a:t> + </a:t>
            </a:r>
            <a:r>
              <a:rPr lang="en-US" i="1" dirty="0" smtClean="0">
                <a:latin typeface="Cambria" panose="02040503050406030204" pitchFamily="18" charset="0"/>
              </a:rPr>
              <a:t>q</a:t>
            </a:r>
            <a:r>
              <a:rPr lang="en-US" dirty="0" smtClean="0">
                <a:latin typeface="Cambria" panose="02040503050406030204" pitchFamily="18" charset="0"/>
              </a:rPr>
              <a:t>)</a:t>
            </a:r>
            <a:r>
              <a:rPr lang="en-US" baseline="30000" dirty="0" smtClean="0">
                <a:latin typeface="Cambria" panose="02040503050406030204" pitchFamily="18" charset="0"/>
              </a:rPr>
              <a:t>2</a:t>
            </a:r>
            <a:r>
              <a:rPr lang="en-US" dirty="0" smtClean="0">
                <a:latin typeface="Cambria" panose="02040503050406030204" pitchFamily="18" charset="0"/>
              </a:rPr>
              <a:t> = p</a:t>
            </a:r>
            <a:r>
              <a:rPr lang="en-US" baseline="30000" dirty="0" smtClean="0">
                <a:latin typeface="Cambria" panose="02040503050406030204" pitchFamily="18" charset="0"/>
              </a:rPr>
              <a:t>2</a:t>
            </a:r>
            <a:r>
              <a:rPr lang="en-US" dirty="0" smtClean="0">
                <a:latin typeface="Cambria" panose="02040503050406030204" pitchFamily="18" charset="0"/>
              </a:rPr>
              <a:t> + 2pq + q</a:t>
            </a:r>
            <a:r>
              <a:rPr lang="en-US" baseline="30000" dirty="0" smtClean="0">
                <a:latin typeface="Cambria" panose="02040503050406030204" pitchFamily="18" charset="0"/>
              </a:rPr>
              <a:t>2</a:t>
            </a:r>
            <a:r>
              <a:rPr lang="en-US" dirty="0" smtClean="0">
                <a:latin typeface="Cambria" panose="02040503050406030204" pitchFamily="18" charset="0"/>
              </a:rPr>
              <a:t> = 1. The solution of this equation is q = 1 − p.</a:t>
            </a:r>
          </a:p>
          <a:p>
            <a:endParaRPr lang="en-US" dirty="0"/>
          </a:p>
        </p:txBody>
      </p:sp>
    </p:spTree>
    <p:extLst>
      <p:ext uri="{BB962C8B-B14F-4D97-AF65-F5344CB8AC3E}">
        <p14:creationId xmlns:p14="http://schemas.microsoft.com/office/powerpoint/2010/main" val="6920236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ambria" panose="02040503050406030204" pitchFamily="18" charset="0"/>
              </a:rPr>
              <a:t>An Example </a:t>
            </a:r>
            <a:endParaRPr lang="en-US" dirty="0">
              <a:latin typeface="Cambria" panose="02040503050406030204" pitchFamily="18" charset="0"/>
            </a:endParaRPr>
          </a:p>
        </p:txBody>
      </p:sp>
      <p:sp>
        <p:nvSpPr>
          <p:cNvPr id="3" name="Content Placeholder 2"/>
          <p:cNvSpPr>
            <a:spLocks noGrp="1"/>
          </p:cNvSpPr>
          <p:nvPr>
            <p:ph idx="1"/>
          </p:nvPr>
        </p:nvSpPr>
        <p:spPr/>
        <p:txBody>
          <a:bodyPr/>
          <a:lstStyle/>
          <a:p>
            <a:pPr algn="just">
              <a:lnSpc>
                <a:spcPct val="150000"/>
              </a:lnSpc>
            </a:pPr>
            <a:r>
              <a:rPr lang="en-US" b="1" dirty="0" smtClean="0">
                <a:latin typeface="Cambria" panose="02040503050406030204" pitchFamily="18" charset="0"/>
              </a:rPr>
              <a:t>Phenylthiocarbamide</a:t>
            </a:r>
            <a:r>
              <a:rPr lang="en-US" dirty="0" smtClean="0">
                <a:latin typeface="Cambria" panose="02040503050406030204" pitchFamily="18" charset="0"/>
              </a:rPr>
              <a:t>, </a:t>
            </a:r>
            <a:r>
              <a:rPr lang="en-US" dirty="0">
                <a:latin typeface="Cambria" panose="02040503050406030204" pitchFamily="18" charset="0"/>
              </a:rPr>
              <a:t>also known as </a:t>
            </a:r>
            <a:r>
              <a:rPr lang="en-US" b="1" dirty="0">
                <a:latin typeface="Cambria" panose="02040503050406030204" pitchFamily="18" charset="0"/>
              </a:rPr>
              <a:t>phenylthiourea</a:t>
            </a:r>
            <a:r>
              <a:rPr lang="en-US" dirty="0">
                <a:latin typeface="Cambria" panose="02040503050406030204" pitchFamily="18" charset="0"/>
              </a:rPr>
              <a:t> (</a:t>
            </a:r>
            <a:r>
              <a:rPr lang="en-US" b="1" dirty="0">
                <a:latin typeface="Cambria" panose="02040503050406030204" pitchFamily="18" charset="0"/>
              </a:rPr>
              <a:t>PTU</a:t>
            </a:r>
            <a:r>
              <a:rPr lang="en-US" dirty="0">
                <a:latin typeface="Cambria" panose="02040503050406030204" pitchFamily="18" charset="0"/>
              </a:rPr>
              <a:t>), is an </a:t>
            </a:r>
            <a:r>
              <a:rPr lang="en-US" dirty="0" err="1">
                <a:latin typeface="Cambria" panose="02040503050406030204" pitchFamily="18" charset="0"/>
              </a:rPr>
              <a:t>organosulfur</a:t>
            </a:r>
            <a:r>
              <a:rPr lang="en-US" dirty="0">
                <a:latin typeface="Cambria" panose="02040503050406030204" pitchFamily="18" charset="0"/>
              </a:rPr>
              <a:t> </a:t>
            </a:r>
            <a:r>
              <a:rPr lang="en-US" dirty="0" err="1">
                <a:latin typeface="Cambria" panose="02040503050406030204" pitchFamily="18" charset="0"/>
              </a:rPr>
              <a:t>thio</a:t>
            </a:r>
            <a:r>
              <a:rPr lang="en-US" dirty="0">
                <a:latin typeface="Cambria" panose="02040503050406030204" pitchFamily="18" charset="0"/>
              </a:rPr>
              <a:t> urea containing a phenyl </a:t>
            </a:r>
            <a:r>
              <a:rPr lang="en-US" dirty="0" smtClean="0">
                <a:latin typeface="Cambria" panose="02040503050406030204" pitchFamily="18" charset="0"/>
              </a:rPr>
              <a:t>ring. It </a:t>
            </a:r>
            <a:r>
              <a:rPr lang="en-US" dirty="0">
                <a:latin typeface="Cambria" panose="02040503050406030204" pitchFamily="18" charset="0"/>
              </a:rPr>
              <a:t>has the unusual property that it either tastes very bitter or is virtually tasteless, depending on the genetic makeup of the taster. The ability to taste PTC is a dominant genetic trait</a:t>
            </a:r>
            <a:r>
              <a:rPr lang="en-US" dirty="0" smtClean="0">
                <a:latin typeface="Cambria" panose="02040503050406030204" pitchFamily="18" charset="0"/>
              </a:rPr>
              <a:t>.</a:t>
            </a:r>
          </a:p>
          <a:p>
            <a:r>
              <a:rPr lang="en-US" dirty="0" smtClean="0">
                <a:solidFill>
                  <a:srgbClr val="FF0000"/>
                </a:solidFill>
                <a:latin typeface="Cambria" panose="02040503050406030204" pitchFamily="18" charset="0"/>
              </a:rPr>
              <a:t>T = Dominant = Taster</a:t>
            </a:r>
          </a:p>
          <a:p>
            <a:r>
              <a:rPr lang="en-US" dirty="0" smtClean="0">
                <a:solidFill>
                  <a:srgbClr val="FF0000"/>
                </a:solidFill>
                <a:latin typeface="Cambria" panose="02040503050406030204" pitchFamily="18" charset="0"/>
              </a:rPr>
              <a:t>t = Recessive = Non-Taster </a:t>
            </a:r>
          </a:p>
          <a:p>
            <a:pPr algn="just">
              <a:lnSpc>
                <a:spcPct val="150000"/>
              </a:lnSpc>
            </a:pPr>
            <a:endParaRPr lang="en-US" dirty="0">
              <a:latin typeface="Cambria" panose="02040503050406030204" pitchFamily="18" charset="0"/>
            </a:endParaRPr>
          </a:p>
          <a:p>
            <a:endParaRPr lang="en-US" dirty="0"/>
          </a:p>
        </p:txBody>
      </p:sp>
      <p:pic>
        <p:nvPicPr>
          <p:cNvPr id="4" name="Picture 3" descr="Phenylthiocarbamide structure.svg"/>
          <p:cNvPicPr/>
          <p:nvPr/>
        </p:nvPicPr>
        <p:blipFill>
          <a:blip r:embed="rId2">
            <a:extLst>
              <a:ext uri="{28A0092B-C50C-407E-A947-70E740481C1C}">
                <a14:useLocalDpi xmlns:a14="http://schemas.microsoft.com/office/drawing/2010/main" val="0"/>
              </a:ext>
            </a:extLst>
          </a:blip>
          <a:srcRect/>
          <a:stretch>
            <a:fillRect/>
          </a:stretch>
        </p:blipFill>
        <p:spPr bwMode="auto">
          <a:xfrm>
            <a:off x="8871046" y="4531057"/>
            <a:ext cx="1992572" cy="1645906"/>
          </a:xfrm>
          <a:prstGeom prst="rect">
            <a:avLst/>
          </a:prstGeom>
          <a:noFill/>
          <a:ln>
            <a:noFill/>
          </a:ln>
        </p:spPr>
      </p:pic>
    </p:spTree>
    <p:extLst>
      <p:ext uri="{BB962C8B-B14F-4D97-AF65-F5344CB8AC3E}">
        <p14:creationId xmlns:p14="http://schemas.microsoft.com/office/powerpoint/2010/main" val="10887199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45910"/>
            <a:ext cx="10515600" cy="5631053"/>
          </a:xfrm>
        </p:spPr>
        <p:txBody>
          <a:bodyPr/>
          <a:lstStyle/>
          <a:p>
            <a:r>
              <a:rPr lang="en-US" dirty="0">
                <a:latin typeface="Cambria" panose="02040503050406030204" pitchFamily="18" charset="0"/>
              </a:rPr>
              <a:t>Consider a population which have</a:t>
            </a:r>
          </a:p>
          <a:p>
            <a:r>
              <a:rPr lang="en-US" dirty="0">
                <a:latin typeface="Cambria" panose="02040503050406030204" pitchFamily="18" charset="0"/>
              </a:rPr>
              <a:t>TT / </a:t>
            </a:r>
            <a:r>
              <a:rPr lang="en-US" dirty="0" err="1">
                <a:latin typeface="Cambria" panose="02040503050406030204" pitchFamily="18" charset="0"/>
              </a:rPr>
              <a:t>Tt</a:t>
            </a:r>
            <a:r>
              <a:rPr lang="en-US" dirty="0">
                <a:latin typeface="Cambria" panose="02040503050406030204" pitchFamily="18" charset="0"/>
              </a:rPr>
              <a:t> = taster = 50 %</a:t>
            </a:r>
          </a:p>
          <a:p>
            <a:r>
              <a:rPr lang="en-US" dirty="0" err="1">
                <a:latin typeface="Cambria" panose="02040503050406030204" pitchFamily="18" charset="0"/>
              </a:rPr>
              <a:t>tt</a:t>
            </a:r>
            <a:r>
              <a:rPr lang="en-US" dirty="0">
                <a:latin typeface="Cambria" panose="02040503050406030204" pitchFamily="18" charset="0"/>
              </a:rPr>
              <a:t> = Homozygous non- taster = 50 %</a:t>
            </a:r>
          </a:p>
          <a:p>
            <a:r>
              <a:rPr lang="en-US" dirty="0">
                <a:latin typeface="Cambria" panose="02040503050406030204" pitchFamily="18" charset="0"/>
              </a:rPr>
              <a:t>The possible marriages in this population can be:</a:t>
            </a:r>
          </a:p>
          <a:p>
            <a:r>
              <a:rPr lang="en-US" dirty="0">
                <a:latin typeface="Cambria" panose="02040503050406030204" pitchFamily="18" charset="0"/>
              </a:rPr>
              <a:t>TT X TT		</a:t>
            </a:r>
            <a:r>
              <a:rPr lang="en-US" dirty="0" smtClean="0">
                <a:latin typeface="Cambria" panose="02040503050406030204" pitchFamily="18" charset="0"/>
              </a:rPr>
              <a:t>TT </a:t>
            </a:r>
            <a:r>
              <a:rPr lang="en-US" dirty="0">
                <a:latin typeface="Cambria" panose="02040503050406030204" pitchFamily="18" charset="0"/>
              </a:rPr>
              <a:t>X </a:t>
            </a:r>
            <a:r>
              <a:rPr lang="en-US" dirty="0" err="1">
                <a:latin typeface="Cambria" panose="02040503050406030204" pitchFamily="18" charset="0"/>
              </a:rPr>
              <a:t>tt</a:t>
            </a:r>
            <a:r>
              <a:rPr lang="en-US" dirty="0">
                <a:latin typeface="Cambria" panose="02040503050406030204" pitchFamily="18" charset="0"/>
              </a:rPr>
              <a:t>	</a:t>
            </a:r>
            <a:r>
              <a:rPr lang="en-US" dirty="0" err="1" smtClean="0">
                <a:latin typeface="Cambria" panose="02040503050406030204" pitchFamily="18" charset="0"/>
              </a:rPr>
              <a:t>Tt</a:t>
            </a:r>
            <a:r>
              <a:rPr lang="en-US" dirty="0" smtClean="0">
                <a:latin typeface="Cambria" panose="02040503050406030204" pitchFamily="18" charset="0"/>
              </a:rPr>
              <a:t> </a:t>
            </a:r>
            <a:r>
              <a:rPr lang="en-US" dirty="0">
                <a:latin typeface="Cambria" panose="02040503050406030204" pitchFamily="18" charset="0"/>
              </a:rPr>
              <a:t>X </a:t>
            </a:r>
            <a:r>
              <a:rPr lang="en-US" dirty="0" err="1">
                <a:latin typeface="Cambria" panose="02040503050406030204" pitchFamily="18" charset="0"/>
              </a:rPr>
              <a:t>tt</a:t>
            </a:r>
            <a:r>
              <a:rPr lang="en-US" dirty="0">
                <a:latin typeface="Cambria" panose="02040503050406030204" pitchFamily="18" charset="0"/>
              </a:rPr>
              <a:t>		</a:t>
            </a:r>
            <a:r>
              <a:rPr lang="en-US" dirty="0" err="1">
                <a:latin typeface="Cambria" panose="02040503050406030204" pitchFamily="18" charset="0"/>
              </a:rPr>
              <a:t>tt</a:t>
            </a:r>
            <a:r>
              <a:rPr lang="en-US" dirty="0">
                <a:latin typeface="Cambria" panose="02040503050406030204" pitchFamily="18" charset="0"/>
              </a:rPr>
              <a:t> X </a:t>
            </a:r>
            <a:r>
              <a:rPr lang="en-US" dirty="0" err="1" smtClean="0">
                <a:latin typeface="Cambria" panose="02040503050406030204" pitchFamily="18" charset="0"/>
              </a:rPr>
              <a:t>tt</a:t>
            </a:r>
            <a:endParaRPr lang="en-US" dirty="0" smtClean="0">
              <a:latin typeface="Cambria" panose="02040503050406030204" pitchFamily="18" charset="0"/>
            </a:endParaRPr>
          </a:p>
          <a:p>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716014658"/>
              </p:ext>
            </p:extLst>
          </p:nvPr>
        </p:nvGraphicFramePr>
        <p:xfrm>
          <a:off x="1774210" y="3534770"/>
          <a:ext cx="7915700" cy="2642192"/>
        </p:xfrm>
        <a:graphic>
          <a:graphicData uri="http://schemas.openxmlformats.org/drawingml/2006/table">
            <a:tbl>
              <a:tblPr firstRow="1" firstCol="1" bandRow="1">
                <a:tableStyleId>{5C22544A-7EE6-4342-B048-85BDC9FD1C3A}</a:tableStyleId>
              </a:tblPr>
              <a:tblGrid>
                <a:gridCol w="2678314"/>
                <a:gridCol w="2618693"/>
                <a:gridCol w="2618693"/>
              </a:tblGrid>
              <a:tr h="660548">
                <a:tc rowSpan="2">
                  <a:txBody>
                    <a:bodyPr/>
                    <a:lstStyle/>
                    <a:p>
                      <a:pPr marL="0" marR="0" algn="just">
                        <a:lnSpc>
                          <a:spcPct val="150000"/>
                        </a:lnSpc>
                        <a:spcBef>
                          <a:spcPts val="0"/>
                        </a:spcBef>
                        <a:spcAft>
                          <a:spcPts val="0"/>
                        </a:spcAft>
                      </a:pPr>
                      <a:r>
                        <a:rPr lang="en-US" sz="2400" dirty="0">
                          <a:effectLst/>
                          <a:latin typeface="Cambria" panose="02040503050406030204" pitchFamily="18" charset="0"/>
                        </a:rPr>
                        <a:t>Sperms</a:t>
                      </a:r>
                      <a:endParaRPr lang="en-US" sz="2400" dirty="0">
                        <a:effectLst/>
                        <a:latin typeface="Cambria" panose="02040503050406030204" pitchFamily="18" charset="0"/>
                        <a:ea typeface="Times New Roman" panose="02020603050405020304" pitchFamily="18" charset="0"/>
                      </a:endParaRPr>
                    </a:p>
                  </a:txBody>
                  <a:tcPr marL="68580" marR="68580" marT="0" marB="0"/>
                </a:tc>
                <a:tc gridSpan="2">
                  <a:txBody>
                    <a:bodyPr/>
                    <a:lstStyle/>
                    <a:p>
                      <a:pPr marL="0" marR="0" algn="just">
                        <a:lnSpc>
                          <a:spcPct val="150000"/>
                        </a:lnSpc>
                        <a:spcBef>
                          <a:spcPts val="0"/>
                        </a:spcBef>
                        <a:spcAft>
                          <a:spcPts val="0"/>
                        </a:spcAft>
                      </a:pPr>
                      <a:r>
                        <a:rPr lang="en-US" sz="2400">
                          <a:effectLst/>
                          <a:latin typeface="Cambria" panose="02040503050406030204" pitchFamily="18" charset="0"/>
                        </a:rPr>
                        <a:t>Eggs </a:t>
                      </a:r>
                      <a:endParaRPr lang="en-US" sz="2400">
                        <a:effectLst/>
                        <a:latin typeface="Cambria" panose="02040503050406030204" pitchFamily="18" charset="0"/>
                        <a:ea typeface="Times New Roman" panose="02020603050405020304" pitchFamily="18" charset="0"/>
                      </a:endParaRPr>
                    </a:p>
                  </a:txBody>
                  <a:tcPr marL="68580" marR="68580" marT="0" marB="0"/>
                </a:tc>
                <a:tc hMerge="1">
                  <a:txBody>
                    <a:bodyPr/>
                    <a:lstStyle/>
                    <a:p>
                      <a:endParaRPr lang="en-US"/>
                    </a:p>
                  </a:txBody>
                  <a:tcPr/>
                </a:tc>
              </a:tr>
              <a:tr h="660548">
                <a:tc vMerge="1">
                  <a:txBody>
                    <a:bodyPr/>
                    <a:lstStyle/>
                    <a:p>
                      <a:endParaRPr lang="en-US"/>
                    </a:p>
                  </a:txBody>
                  <a:tcPr/>
                </a:tc>
                <a:tc>
                  <a:txBody>
                    <a:bodyPr/>
                    <a:lstStyle/>
                    <a:p>
                      <a:pPr marL="0" marR="0" algn="just">
                        <a:lnSpc>
                          <a:spcPct val="150000"/>
                        </a:lnSpc>
                        <a:spcBef>
                          <a:spcPts val="0"/>
                        </a:spcBef>
                        <a:spcAft>
                          <a:spcPts val="0"/>
                        </a:spcAft>
                      </a:pPr>
                      <a:r>
                        <a:rPr lang="en-US" sz="2400" dirty="0">
                          <a:effectLst/>
                          <a:latin typeface="Cambria" panose="02040503050406030204" pitchFamily="18" charset="0"/>
                        </a:rPr>
                        <a:t>0.5 T</a:t>
                      </a:r>
                      <a:endParaRPr lang="en-US" sz="2400" dirty="0">
                        <a:effectLst/>
                        <a:latin typeface="Cambria" panose="02040503050406030204" pitchFamily="18" charset="0"/>
                        <a:ea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2400">
                          <a:effectLst/>
                          <a:latin typeface="Cambria" panose="02040503050406030204" pitchFamily="18" charset="0"/>
                        </a:rPr>
                        <a:t>0.5 t</a:t>
                      </a:r>
                      <a:endParaRPr lang="en-US" sz="2400">
                        <a:effectLst/>
                        <a:latin typeface="Cambria" panose="02040503050406030204" pitchFamily="18" charset="0"/>
                        <a:ea typeface="Times New Roman" panose="02020603050405020304" pitchFamily="18" charset="0"/>
                      </a:endParaRPr>
                    </a:p>
                  </a:txBody>
                  <a:tcPr marL="68580" marR="68580" marT="0" marB="0"/>
                </a:tc>
              </a:tr>
              <a:tr h="660548">
                <a:tc>
                  <a:txBody>
                    <a:bodyPr/>
                    <a:lstStyle/>
                    <a:p>
                      <a:pPr marL="0" marR="0" algn="just">
                        <a:lnSpc>
                          <a:spcPct val="150000"/>
                        </a:lnSpc>
                        <a:spcBef>
                          <a:spcPts val="0"/>
                        </a:spcBef>
                        <a:spcAft>
                          <a:spcPts val="0"/>
                        </a:spcAft>
                      </a:pPr>
                      <a:r>
                        <a:rPr lang="en-US" sz="2400">
                          <a:effectLst/>
                          <a:latin typeface="Cambria" panose="02040503050406030204" pitchFamily="18" charset="0"/>
                        </a:rPr>
                        <a:t>0.5 T</a:t>
                      </a:r>
                      <a:endParaRPr lang="en-US" sz="2400">
                        <a:effectLst/>
                        <a:latin typeface="Cambria" panose="02040503050406030204" pitchFamily="18" charset="0"/>
                        <a:ea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2400" dirty="0">
                          <a:effectLst/>
                          <a:latin typeface="Cambria" panose="02040503050406030204" pitchFamily="18" charset="0"/>
                        </a:rPr>
                        <a:t>0.25 TT</a:t>
                      </a:r>
                      <a:endParaRPr lang="en-US" sz="2400" dirty="0">
                        <a:effectLst/>
                        <a:latin typeface="Cambria" panose="02040503050406030204" pitchFamily="18" charset="0"/>
                        <a:ea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2400" dirty="0">
                          <a:effectLst/>
                          <a:latin typeface="Cambria" panose="02040503050406030204" pitchFamily="18" charset="0"/>
                        </a:rPr>
                        <a:t>0.25 </a:t>
                      </a:r>
                      <a:r>
                        <a:rPr lang="en-US" sz="2400" dirty="0" err="1">
                          <a:effectLst/>
                          <a:latin typeface="Cambria" panose="02040503050406030204" pitchFamily="18" charset="0"/>
                        </a:rPr>
                        <a:t>Tt</a:t>
                      </a:r>
                      <a:endParaRPr lang="en-US" sz="2400" dirty="0">
                        <a:effectLst/>
                        <a:latin typeface="Cambria" panose="02040503050406030204" pitchFamily="18" charset="0"/>
                        <a:ea typeface="Times New Roman" panose="02020603050405020304" pitchFamily="18" charset="0"/>
                      </a:endParaRPr>
                    </a:p>
                  </a:txBody>
                  <a:tcPr marL="68580" marR="68580" marT="0" marB="0"/>
                </a:tc>
              </a:tr>
              <a:tr h="660548">
                <a:tc>
                  <a:txBody>
                    <a:bodyPr/>
                    <a:lstStyle/>
                    <a:p>
                      <a:pPr marL="0" marR="0" algn="just">
                        <a:lnSpc>
                          <a:spcPct val="150000"/>
                        </a:lnSpc>
                        <a:spcBef>
                          <a:spcPts val="0"/>
                        </a:spcBef>
                        <a:spcAft>
                          <a:spcPts val="0"/>
                        </a:spcAft>
                      </a:pPr>
                      <a:r>
                        <a:rPr lang="en-US" sz="2400">
                          <a:effectLst/>
                          <a:latin typeface="Cambria" panose="02040503050406030204" pitchFamily="18" charset="0"/>
                        </a:rPr>
                        <a:t>0.5 t</a:t>
                      </a:r>
                      <a:endParaRPr lang="en-US" sz="2400">
                        <a:effectLst/>
                        <a:latin typeface="Cambria" panose="02040503050406030204" pitchFamily="18" charset="0"/>
                        <a:ea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2400">
                          <a:effectLst/>
                          <a:latin typeface="Cambria" panose="02040503050406030204" pitchFamily="18" charset="0"/>
                        </a:rPr>
                        <a:t>0.25 Tt</a:t>
                      </a:r>
                      <a:endParaRPr lang="en-US" sz="2400">
                        <a:effectLst/>
                        <a:latin typeface="Cambria" panose="02040503050406030204" pitchFamily="18" charset="0"/>
                        <a:ea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2400" dirty="0">
                          <a:effectLst/>
                          <a:latin typeface="Cambria" panose="02040503050406030204" pitchFamily="18" charset="0"/>
                        </a:rPr>
                        <a:t>0.25 </a:t>
                      </a:r>
                      <a:r>
                        <a:rPr lang="en-US" sz="2400" dirty="0" err="1">
                          <a:effectLst/>
                          <a:latin typeface="Cambria" panose="02040503050406030204" pitchFamily="18" charset="0"/>
                        </a:rPr>
                        <a:t>tt</a:t>
                      </a:r>
                      <a:endParaRPr lang="en-US" sz="2400" dirty="0">
                        <a:effectLst/>
                        <a:latin typeface="Cambria" panose="02040503050406030204" pitchFamily="18" charset="0"/>
                        <a:ea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5768055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28048"/>
            <a:ext cx="10515600" cy="5581934"/>
          </a:xfrm>
        </p:spPr>
        <p:txBody>
          <a:bodyPr>
            <a:normAutofit fontScale="92500" lnSpcReduction="10000"/>
          </a:bodyPr>
          <a:lstStyle/>
          <a:p>
            <a:pPr algn="just">
              <a:lnSpc>
                <a:spcPct val="150000"/>
              </a:lnSpc>
            </a:pPr>
            <a:r>
              <a:rPr lang="en-US" dirty="0">
                <a:latin typeface="Cambria" panose="02040503050406030204" pitchFamily="18" charset="0"/>
              </a:rPr>
              <a:t>So, from the above results we can deduce that:</a:t>
            </a:r>
          </a:p>
          <a:p>
            <a:pPr lvl="0" algn="just">
              <a:lnSpc>
                <a:spcPct val="150000"/>
              </a:lnSpc>
            </a:pPr>
            <a:r>
              <a:rPr lang="en-US" dirty="0">
                <a:latin typeface="Cambria" panose="02040503050406030204" pitchFamily="18" charset="0"/>
              </a:rPr>
              <a:t>25% are homozygous tasters = TT</a:t>
            </a:r>
          </a:p>
          <a:p>
            <a:pPr lvl="0" algn="just">
              <a:lnSpc>
                <a:spcPct val="150000"/>
              </a:lnSpc>
            </a:pPr>
            <a:r>
              <a:rPr lang="en-US" dirty="0">
                <a:latin typeface="Cambria" panose="02040503050406030204" pitchFamily="18" charset="0"/>
              </a:rPr>
              <a:t>50% are heterozygous tasters = </a:t>
            </a:r>
            <a:r>
              <a:rPr lang="en-US" dirty="0" err="1">
                <a:latin typeface="Cambria" panose="02040503050406030204" pitchFamily="18" charset="0"/>
              </a:rPr>
              <a:t>Tt</a:t>
            </a:r>
            <a:endParaRPr lang="en-US" dirty="0">
              <a:latin typeface="Cambria" panose="02040503050406030204" pitchFamily="18" charset="0"/>
            </a:endParaRPr>
          </a:p>
          <a:p>
            <a:pPr lvl="0" algn="just">
              <a:lnSpc>
                <a:spcPct val="150000"/>
              </a:lnSpc>
            </a:pPr>
            <a:r>
              <a:rPr lang="en-US" dirty="0">
                <a:latin typeface="Cambria" panose="02040503050406030204" pitchFamily="18" charset="0"/>
              </a:rPr>
              <a:t>25% are homozygous non- tasters = </a:t>
            </a:r>
            <a:r>
              <a:rPr lang="en-US" dirty="0" err="1">
                <a:latin typeface="Cambria" panose="02040503050406030204" pitchFamily="18" charset="0"/>
              </a:rPr>
              <a:t>tt</a:t>
            </a:r>
            <a:endParaRPr lang="en-US" dirty="0">
              <a:latin typeface="Cambria" panose="02040503050406030204" pitchFamily="18" charset="0"/>
            </a:endParaRPr>
          </a:p>
          <a:p>
            <a:pPr algn="just">
              <a:lnSpc>
                <a:spcPct val="150000"/>
              </a:lnSpc>
            </a:pPr>
            <a:r>
              <a:rPr lang="en-US" dirty="0">
                <a:latin typeface="Cambria" panose="02040503050406030204" pitchFamily="18" charset="0"/>
              </a:rPr>
              <a:t>So, 75 % in this population will be tasters and 25 % non-tasters  </a:t>
            </a:r>
          </a:p>
          <a:p>
            <a:pPr algn="just">
              <a:lnSpc>
                <a:spcPct val="150000"/>
              </a:lnSpc>
            </a:pPr>
            <a:r>
              <a:rPr lang="en-US" dirty="0">
                <a:latin typeface="Cambria" panose="02040503050406030204" pitchFamily="18" charset="0"/>
              </a:rPr>
              <a:t>Now if you look at the allele frequency:</a:t>
            </a:r>
          </a:p>
          <a:p>
            <a:pPr algn="just">
              <a:lnSpc>
                <a:spcPct val="150000"/>
              </a:lnSpc>
            </a:pPr>
            <a:r>
              <a:rPr lang="en-US" dirty="0">
                <a:latin typeface="Cambria" panose="02040503050406030204" pitchFamily="18" charset="0"/>
              </a:rPr>
              <a:t>Allele T = 0.25 T (TT) + 0.25 T (</a:t>
            </a:r>
            <a:r>
              <a:rPr lang="en-US" dirty="0" err="1">
                <a:latin typeface="Cambria" panose="02040503050406030204" pitchFamily="18" charset="0"/>
              </a:rPr>
              <a:t>Tt</a:t>
            </a:r>
            <a:r>
              <a:rPr lang="en-US" dirty="0">
                <a:latin typeface="Cambria" panose="02040503050406030204" pitchFamily="18" charset="0"/>
              </a:rPr>
              <a:t>) = 0.50 = 50 % T</a:t>
            </a:r>
          </a:p>
          <a:p>
            <a:pPr algn="just">
              <a:lnSpc>
                <a:spcPct val="150000"/>
              </a:lnSpc>
            </a:pPr>
            <a:r>
              <a:rPr lang="en-US" dirty="0">
                <a:latin typeface="Cambria" panose="02040503050406030204" pitchFamily="18" charset="0"/>
              </a:rPr>
              <a:t>Allele t =  0.25 t (</a:t>
            </a:r>
            <a:r>
              <a:rPr lang="en-US" dirty="0" err="1">
                <a:latin typeface="Cambria" panose="02040503050406030204" pitchFamily="18" charset="0"/>
              </a:rPr>
              <a:t>tt</a:t>
            </a:r>
            <a:r>
              <a:rPr lang="en-US" dirty="0">
                <a:latin typeface="Cambria" panose="02040503050406030204" pitchFamily="18" charset="0"/>
              </a:rPr>
              <a:t>) + 0.25 t (</a:t>
            </a:r>
            <a:r>
              <a:rPr lang="en-US" dirty="0" err="1">
                <a:latin typeface="Cambria" panose="02040503050406030204" pitchFamily="18" charset="0"/>
              </a:rPr>
              <a:t>Tt</a:t>
            </a:r>
            <a:r>
              <a:rPr lang="en-US" dirty="0">
                <a:latin typeface="Cambria" panose="02040503050406030204" pitchFamily="18" charset="0"/>
              </a:rPr>
              <a:t>) = 0.50 = 50 % t</a:t>
            </a:r>
          </a:p>
          <a:p>
            <a:endParaRPr lang="en-US" dirty="0"/>
          </a:p>
        </p:txBody>
      </p:sp>
    </p:spTree>
    <p:extLst>
      <p:ext uri="{BB962C8B-B14F-4D97-AF65-F5344CB8AC3E}">
        <p14:creationId xmlns:p14="http://schemas.microsoft.com/office/powerpoint/2010/main" val="11253123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343</Words>
  <Application>Microsoft Office PowerPoint</Application>
  <PresentationFormat>Widescreen</PresentationFormat>
  <Paragraphs>93</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Cambria</vt:lpstr>
      <vt:lpstr>Times New Roman</vt:lpstr>
      <vt:lpstr>Office Theme</vt:lpstr>
      <vt:lpstr>  POPULATION GENETICS </vt:lpstr>
      <vt:lpstr>Definition </vt:lpstr>
      <vt:lpstr> SOME IMPORTANT TERMS </vt:lpstr>
      <vt:lpstr>PowerPoint Presentation</vt:lpstr>
      <vt:lpstr> HARDY (English) WEINBERG (German) PRINCIPLE  </vt:lpstr>
      <vt:lpstr>PowerPoint Presentation</vt:lpstr>
      <vt:lpstr>An Example </vt:lpstr>
      <vt:lpstr>PowerPoint Presentation</vt:lpstr>
      <vt:lpstr>PowerPoint Presentation</vt:lpstr>
      <vt:lpstr>PowerPoint Presentation</vt:lpstr>
      <vt:lpstr>PowerPoint Presentation</vt:lpstr>
      <vt:lpstr> FORCES WHICH CAN AFFECT THE LAW </vt:lpstr>
      <vt:lpstr> HOW TO DETERMINE ALLELE FREQUENCY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POPULATION GENETICS </dc:title>
  <dc:creator>Dr Ibrar</dc:creator>
  <cp:lastModifiedBy>Dr Ibrar</cp:lastModifiedBy>
  <cp:revision>6</cp:revision>
  <dcterms:created xsi:type="dcterms:W3CDTF">2020-04-13T15:37:16Z</dcterms:created>
  <dcterms:modified xsi:type="dcterms:W3CDTF">2020-04-13T16:04:07Z</dcterms:modified>
</cp:coreProperties>
</file>